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Lst>
  <p:notesMasterIdLst>
    <p:notesMasterId r:id="rId10"/>
  </p:notesMasterIdLst>
  <p:sldSz cx="14630400" cy="8229600"/>
  <p:notesSz cx="8229600" cy="14630400"/>
  <p:embeddedFontLst>
    <p:embeddedFont>
      <p:font typeface="Unbounded"/>
      <p:regular r:id="rId15"/>
    </p:embeddedFont>
    <p:embeddedFont>
      <p:font typeface="Unbounded"/>
      <p:regular r:id="rId16"/>
    </p:embeddedFont>
    <p:embeddedFont>
      <p:font typeface="Cabin"/>
      <p:regular r:id="rId17"/>
    </p:embeddedFont>
    <p:embeddedFont>
      <p:font typeface="Cabin"/>
      <p:regular r:id="rId18"/>
    </p:embeddedFont>
    <p:embeddedFont>
      <p:font typeface="Cabin"/>
      <p:regular r:id="rId19"/>
    </p:embeddedFont>
    <p:embeddedFont>
      <p:font typeface="Cabin"/>
      <p:regular r:id="rId20"/>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notesMaster" Target="notesMasters/notesMaster1.xml"/><Relationship Id="rId11" Type="http://schemas.openxmlformats.org/officeDocument/2006/relationships/presProps" Target="presProps.xml"/><Relationship Id="rId12" Type="http://schemas.openxmlformats.org/officeDocument/2006/relationships/viewProps" Target="viewProps.xml"/><Relationship Id="rId13" Type="http://schemas.openxmlformats.org/officeDocument/2006/relationships/theme" Target="theme/theme1.xml"/><Relationship Id="rId14" Type="http://schemas.openxmlformats.org/officeDocument/2006/relationships/tableStyles" Target="tableStyles.xml"/><Relationship Id="rId15" Type="http://schemas.openxmlformats.org/officeDocument/2006/relationships/font" Target="fonts/font1.fntdata"/><Relationship Id="rId16" Type="http://schemas.openxmlformats.org/officeDocument/2006/relationships/font" Target="fonts/font2.fntdata"/><Relationship Id="rId17" Type="http://schemas.openxmlformats.org/officeDocument/2006/relationships/font" Target="fonts/font3.fntdata"/><Relationship Id="rId18" Type="http://schemas.openxmlformats.org/officeDocument/2006/relationships/font" Target="fonts/font4.fntdata"/><Relationship Id="rId19" Type="http://schemas.openxmlformats.org/officeDocument/2006/relationships/font" Target="fonts/font5.fntdata"/><Relationship Id="rId20" Type="http://schemas.openxmlformats.org/officeDocument/2006/relationships/font" Target="fonts/font6.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2-1.png"/><Relationship Id="rId2" Type="http://schemas.openxmlformats.org/officeDocument/2006/relationships/image" Target="../media/image-1002-2.pn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3-1.png"/><Relationship Id="rId2" Type="http://schemas.openxmlformats.org/officeDocument/2006/relationships/image" Target="../media/image-1003-2.pn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4-1.png"/><Relationship Id="rId2" Type="http://schemas.openxmlformats.org/officeDocument/2006/relationships/image" Target="../media/image-1004-2.png"/><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5-1.png"/><Relationship Id="rId2" Type="http://schemas.openxmlformats.org/officeDocument/2006/relationships/image" Target="../media/image-1005-2.pn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6-1.png"/><Relationship Id="rId2" Type="http://schemas.openxmlformats.org/officeDocument/2006/relationships/image" Target="../media/image-1006-2.pn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7-1.png"/><Relationship Id="rId2" Type="http://schemas.openxmlformats.org/officeDocument/2006/relationships/image" Target="../media/image-1007-2.png"/><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8-1.png"/><Relationship Id="rId2" Type="http://schemas.openxmlformats.org/officeDocument/2006/relationships/image" Target="../media/image-1008-2.png"/><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9-1.png"/><Relationship Id="rId2" Type="http://schemas.openxmlformats.org/officeDocument/2006/relationships/image" Target="../media/image-1009-2.pn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4.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4" Type="http://schemas.openxmlformats.org/officeDocument/2006/relationships/slideLayout" Target="../slideLayouts/slideLayout5.xml"/><Relationship Id="rId5"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slideLayout" Target="../slideLayouts/slideLayout6.xml"/><Relationship Id="rId6"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slideLayout" Target="../slideLayouts/slideLayout7.xml"/><Relationship Id="rId6"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image" Target="../media/image-7-4.png"/><Relationship Id="rId5" Type="http://schemas.openxmlformats.org/officeDocument/2006/relationships/slideLayout" Target="../slideLayouts/slideLayout8.xml"/><Relationship Id="rId6"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9.xml"/><Relationship Id="rId3"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7315200" cy="8229600"/>
          </a:xfrm>
          <a:prstGeom prst="rect">
            <a:avLst/>
          </a:prstGeom>
        </p:spPr>
      </p:pic>
      <p:sp>
        <p:nvSpPr>
          <p:cNvPr id="3" name="Text 0"/>
          <p:cNvSpPr/>
          <p:nvPr/>
        </p:nvSpPr>
        <p:spPr>
          <a:xfrm>
            <a:off x="8152924" y="1034177"/>
            <a:ext cx="5639753" cy="2816066"/>
          </a:xfrm>
          <a:prstGeom prst="rect">
            <a:avLst/>
          </a:prstGeom>
          <a:noFill/>
          <a:ln/>
        </p:spPr>
        <p:txBody>
          <a:bodyPr wrap="square" lIns="0" tIns="0" rIns="0" bIns="0" rtlCol="0" anchor="t"/>
          <a:lstStyle/>
          <a:p>
            <a:pPr indent="0" marL="0">
              <a:lnSpc>
                <a:spcPts val="5500"/>
              </a:lnSpc>
              <a:buNone/>
            </a:pPr>
            <a:r>
              <a:rPr lang="en-US" sz="4400" dirty="0">
                <a:solidFill>
                  <a:srgbClr val="FFFFFF"/>
                </a:solidFill>
                <a:latin typeface="Unbounded" pitchFamily="34" charset="0"/>
                <a:ea typeface="Unbounded" pitchFamily="34" charset="-122"/>
                <a:cs typeface="Unbounded" pitchFamily="34" charset="-120"/>
              </a:rPr>
              <a:t>Building an Interactive Dashboard Using Excel</a:t>
            </a:r>
            <a:endParaRPr lang="en-US" sz="4400" dirty="0"/>
          </a:p>
        </p:txBody>
      </p:sp>
      <p:sp>
        <p:nvSpPr>
          <p:cNvPr id="4" name="Text 1"/>
          <p:cNvSpPr/>
          <p:nvPr/>
        </p:nvSpPr>
        <p:spPr>
          <a:xfrm>
            <a:off x="8152924" y="4209217"/>
            <a:ext cx="5639753" cy="2298144"/>
          </a:xfrm>
          <a:prstGeom prst="rect">
            <a:avLst/>
          </a:prstGeom>
          <a:noFill/>
          <a:ln/>
        </p:spPr>
        <p:txBody>
          <a:bodyPr wrap="square" lIns="0" tIns="0" rIns="0" bIns="0" rtlCol="0" anchor="t"/>
          <a:lstStyle/>
          <a:p>
            <a:pPr indent="0" marL="0">
              <a:lnSpc>
                <a:spcPts val="3000"/>
              </a:lnSpc>
              <a:buNone/>
            </a:pPr>
            <a:r>
              <a:rPr lang="en-US" sz="1850" dirty="0">
                <a:solidFill>
                  <a:srgbClr val="CAD6DE"/>
                </a:solidFill>
                <a:latin typeface="Cabin" pitchFamily="34" charset="0"/>
                <a:ea typeface="Cabin" pitchFamily="34" charset="-122"/>
                <a:cs typeface="Cabin" pitchFamily="34" charset="-120"/>
              </a:rPr>
              <a:t>This presentation outlines the steps to create an interactive dashboard in Excel. We will cover data cleaning, pivot table creation, slicer implementation, timeline integration, and chart visualization. The goal is to provide a comprehensive guide for building dynamic and insightful dashboards.</a:t>
            </a:r>
            <a:endParaRPr lang="en-US" sz="1850" dirty="0"/>
          </a:p>
        </p:txBody>
      </p:sp>
      <p:sp>
        <p:nvSpPr>
          <p:cNvPr id="5" name="Shape 2"/>
          <p:cNvSpPr/>
          <p:nvPr/>
        </p:nvSpPr>
        <p:spPr>
          <a:xfrm>
            <a:off x="8152924" y="6794421"/>
            <a:ext cx="382905" cy="382905"/>
          </a:xfrm>
          <a:prstGeom prst="roundRect">
            <a:avLst>
              <a:gd name="adj" fmla="val 23878209"/>
            </a:avLst>
          </a:prstGeom>
          <a:solidFill>
            <a:srgbClr val="B572B0"/>
          </a:solidFill>
          <a:ln w="7620">
            <a:solidFill>
              <a:srgbClr val="FFFFFF"/>
            </a:solidFill>
            <a:prstDash val="solid"/>
          </a:ln>
        </p:spPr>
      </p:sp>
      <p:sp>
        <p:nvSpPr>
          <p:cNvPr id="6" name="Text 3"/>
          <p:cNvSpPr/>
          <p:nvPr/>
        </p:nvSpPr>
        <p:spPr>
          <a:xfrm>
            <a:off x="8286036" y="6937058"/>
            <a:ext cx="116681" cy="97512"/>
          </a:xfrm>
          <a:prstGeom prst="rect">
            <a:avLst/>
          </a:prstGeom>
          <a:noFill/>
          <a:ln/>
        </p:spPr>
        <p:txBody>
          <a:bodyPr wrap="none" lIns="0" tIns="0" rIns="0" bIns="0" rtlCol="0" anchor="t"/>
          <a:lstStyle/>
          <a:p>
            <a:pPr algn="ctr" indent="0" marL="0">
              <a:lnSpc>
                <a:spcPts val="750"/>
              </a:lnSpc>
              <a:buNone/>
            </a:pPr>
            <a:r>
              <a:rPr lang="en-US" sz="750" dirty="0">
                <a:solidFill>
                  <a:srgbClr val="3C3838"/>
                </a:solidFill>
                <a:latin typeface="Cabin Medium" pitchFamily="34" charset="0"/>
                <a:ea typeface="Cabin Medium" pitchFamily="34" charset="-122"/>
                <a:cs typeface="Cabin Medium" pitchFamily="34" charset="-120"/>
              </a:rPr>
              <a:t>YR</a:t>
            </a:r>
            <a:endParaRPr lang="en-US" sz="750" dirty="0"/>
          </a:p>
        </p:txBody>
      </p:sp>
      <p:sp>
        <p:nvSpPr>
          <p:cNvPr id="7" name="Text 4"/>
          <p:cNvSpPr/>
          <p:nvPr/>
        </p:nvSpPr>
        <p:spPr>
          <a:xfrm>
            <a:off x="8655487" y="6776561"/>
            <a:ext cx="2656761" cy="418862"/>
          </a:xfrm>
          <a:prstGeom prst="rect">
            <a:avLst/>
          </a:prstGeom>
          <a:noFill/>
          <a:ln/>
        </p:spPr>
        <p:txBody>
          <a:bodyPr wrap="none" lIns="0" tIns="0" rIns="0" bIns="0" rtlCol="0" anchor="t"/>
          <a:lstStyle/>
          <a:p>
            <a:pPr algn="l" indent="0" marL="0">
              <a:lnSpc>
                <a:spcPts val="3250"/>
              </a:lnSpc>
              <a:buNone/>
            </a:pPr>
            <a:r>
              <a:rPr lang="en-US" sz="2350" b="1" dirty="0">
                <a:solidFill>
                  <a:srgbClr val="CAD6DE"/>
                </a:solidFill>
                <a:latin typeface="Cabin Bold" pitchFamily="34" charset="0"/>
                <a:ea typeface="Cabin Bold" pitchFamily="34" charset="-122"/>
                <a:cs typeface="Cabin Bold" pitchFamily="34" charset="-120"/>
              </a:rPr>
              <a:t>by Youhem Rouainia</a:t>
            </a:r>
            <a:endParaRPr lang="en-US" sz="23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837724" y="2294215"/>
            <a:ext cx="7653457" cy="704017"/>
          </a:xfrm>
          <a:prstGeom prst="rect">
            <a:avLst/>
          </a:prstGeom>
          <a:noFill/>
          <a:ln/>
        </p:spPr>
        <p:txBody>
          <a:bodyPr wrap="none" lIns="0" tIns="0" rIns="0" bIns="0" rtlCol="0" anchor="t"/>
          <a:lstStyle/>
          <a:p>
            <a:pPr indent="0" marL="0">
              <a:lnSpc>
                <a:spcPts val="5500"/>
              </a:lnSpc>
              <a:buNone/>
            </a:pPr>
            <a:r>
              <a:rPr lang="en-US" sz="4400" dirty="0">
                <a:solidFill>
                  <a:srgbClr val="FFFFFF"/>
                </a:solidFill>
                <a:latin typeface="Unbounded" pitchFamily="34" charset="0"/>
                <a:ea typeface="Unbounded" pitchFamily="34" charset="-122"/>
                <a:cs typeface="Unbounded" pitchFamily="34" charset="-120"/>
              </a:rPr>
              <a:t>Data Cleaning Process</a:t>
            </a:r>
            <a:endParaRPr lang="en-US" sz="4400" dirty="0"/>
          </a:p>
        </p:txBody>
      </p:sp>
      <p:sp>
        <p:nvSpPr>
          <p:cNvPr id="3" name="Text 1"/>
          <p:cNvSpPr/>
          <p:nvPr/>
        </p:nvSpPr>
        <p:spPr>
          <a:xfrm>
            <a:off x="837724" y="3596521"/>
            <a:ext cx="2932867" cy="351949"/>
          </a:xfrm>
          <a:prstGeom prst="rect">
            <a:avLst/>
          </a:prstGeom>
          <a:noFill/>
          <a:ln/>
        </p:spPr>
        <p:txBody>
          <a:bodyPr wrap="none" lIns="0" tIns="0" rIns="0" bIns="0" rtlCol="0" anchor="t"/>
          <a:lstStyle/>
          <a:p>
            <a:pPr indent="0" marL="0">
              <a:lnSpc>
                <a:spcPts val="2750"/>
              </a:lnSpc>
              <a:buNone/>
            </a:pPr>
            <a:r>
              <a:rPr lang="en-US" sz="2200" dirty="0">
                <a:solidFill>
                  <a:srgbClr val="FFFFFF"/>
                </a:solidFill>
                <a:latin typeface="Unbounded" pitchFamily="34" charset="0"/>
                <a:ea typeface="Unbounded" pitchFamily="34" charset="-122"/>
                <a:cs typeface="Unbounded" pitchFamily="34" charset="-120"/>
              </a:rPr>
              <a:t>Data Preparation</a:t>
            </a:r>
            <a:endParaRPr lang="en-US" sz="2200" dirty="0"/>
          </a:p>
        </p:txBody>
      </p:sp>
      <p:sp>
        <p:nvSpPr>
          <p:cNvPr id="4" name="Text 2"/>
          <p:cNvSpPr/>
          <p:nvPr/>
        </p:nvSpPr>
        <p:spPr>
          <a:xfrm>
            <a:off x="837724" y="4187785"/>
            <a:ext cx="6185535" cy="1532096"/>
          </a:xfrm>
          <a:prstGeom prst="rect">
            <a:avLst/>
          </a:prstGeom>
          <a:noFill/>
          <a:ln/>
        </p:spPr>
        <p:txBody>
          <a:bodyPr wrap="square" lIns="0" tIns="0" rIns="0" bIns="0" rtlCol="0" anchor="t"/>
          <a:lstStyle/>
          <a:p>
            <a:pPr indent="0" marL="0">
              <a:lnSpc>
                <a:spcPts val="3000"/>
              </a:lnSpc>
              <a:buNone/>
            </a:pPr>
            <a:r>
              <a:rPr lang="en-US" sz="1850" dirty="0">
                <a:solidFill>
                  <a:srgbClr val="CAD6DE"/>
                </a:solidFill>
                <a:latin typeface="Cabin" pitchFamily="34" charset="0"/>
                <a:ea typeface="Cabin" pitchFamily="34" charset="-122"/>
                <a:cs typeface="Cabin" pitchFamily="34" charset="-120"/>
              </a:rPr>
              <a:t>Begin by removing unnecessary rows and columns to streamline the dataset. Standardize text formatting for consistency and handle missing data appropriately. Correct any incorrect data types to ensure accurate analysis.</a:t>
            </a:r>
            <a:endParaRPr lang="en-US" sz="1850" dirty="0"/>
          </a:p>
        </p:txBody>
      </p:sp>
      <p:sp>
        <p:nvSpPr>
          <p:cNvPr id="5" name="Text 3"/>
          <p:cNvSpPr/>
          <p:nvPr/>
        </p:nvSpPr>
        <p:spPr>
          <a:xfrm>
            <a:off x="7614761" y="3596521"/>
            <a:ext cx="2863691" cy="351949"/>
          </a:xfrm>
          <a:prstGeom prst="rect">
            <a:avLst/>
          </a:prstGeom>
          <a:noFill/>
          <a:ln/>
        </p:spPr>
        <p:txBody>
          <a:bodyPr wrap="none" lIns="0" tIns="0" rIns="0" bIns="0" rtlCol="0" anchor="t"/>
          <a:lstStyle/>
          <a:p>
            <a:pPr indent="0" marL="0">
              <a:lnSpc>
                <a:spcPts val="2750"/>
              </a:lnSpc>
              <a:buNone/>
            </a:pPr>
            <a:r>
              <a:rPr lang="en-US" sz="2200" dirty="0">
                <a:solidFill>
                  <a:srgbClr val="FFFFFF"/>
                </a:solidFill>
                <a:latin typeface="Unbounded" pitchFamily="34" charset="0"/>
                <a:ea typeface="Unbounded" pitchFamily="34" charset="-122"/>
                <a:cs typeface="Unbounded" pitchFamily="34" charset="-120"/>
              </a:rPr>
              <a:t>Data Refinement</a:t>
            </a:r>
            <a:endParaRPr lang="en-US" sz="2200" dirty="0"/>
          </a:p>
        </p:txBody>
      </p:sp>
      <p:sp>
        <p:nvSpPr>
          <p:cNvPr id="6" name="Text 4"/>
          <p:cNvSpPr/>
          <p:nvPr/>
        </p:nvSpPr>
        <p:spPr>
          <a:xfrm>
            <a:off x="7614761" y="4187785"/>
            <a:ext cx="6185535" cy="1532096"/>
          </a:xfrm>
          <a:prstGeom prst="rect">
            <a:avLst/>
          </a:prstGeom>
          <a:noFill/>
          <a:ln/>
        </p:spPr>
        <p:txBody>
          <a:bodyPr wrap="square" lIns="0" tIns="0" rIns="0" bIns="0" rtlCol="0" anchor="t"/>
          <a:lstStyle/>
          <a:p>
            <a:pPr indent="0" marL="0">
              <a:lnSpc>
                <a:spcPts val="3000"/>
              </a:lnSpc>
              <a:buNone/>
            </a:pPr>
            <a:r>
              <a:rPr lang="en-US" sz="1850" dirty="0">
                <a:solidFill>
                  <a:srgbClr val="CAD6DE"/>
                </a:solidFill>
                <a:latin typeface="Cabin" pitchFamily="34" charset="0"/>
                <a:ea typeface="Cabin" pitchFamily="34" charset="-122"/>
                <a:cs typeface="Cabin" pitchFamily="34" charset="-120"/>
              </a:rPr>
              <a:t>Eliminate duplicate entries to avoid skewed results. Add calculated columns such as Profit Margin and Revenue for enhanced insights. Format dates and numbers for clarity and save a cleaned copy of the dataset for future use.</a:t>
            </a:r>
            <a:endParaRPr lang="en-US" sz="18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992160"/>
          </a:xfrm>
          <a:prstGeom prst="rect">
            <a:avLst/>
          </a:prstGeom>
        </p:spPr>
      </p:pic>
      <p:sp>
        <p:nvSpPr>
          <p:cNvPr id="3" name="Text 0"/>
          <p:cNvSpPr/>
          <p:nvPr/>
        </p:nvSpPr>
        <p:spPr>
          <a:xfrm>
            <a:off x="837724" y="3811905"/>
            <a:ext cx="7107198" cy="704017"/>
          </a:xfrm>
          <a:prstGeom prst="rect">
            <a:avLst/>
          </a:prstGeom>
          <a:noFill/>
          <a:ln/>
        </p:spPr>
        <p:txBody>
          <a:bodyPr wrap="none" lIns="0" tIns="0" rIns="0" bIns="0" rtlCol="0" anchor="t"/>
          <a:lstStyle/>
          <a:p>
            <a:pPr indent="0" marL="0">
              <a:lnSpc>
                <a:spcPts val="5500"/>
              </a:lnSpc>
              <a:buNone/>
            </a:pPr>
            <a:r>
              <a:rPr lang="en-US" sz="4400" dirty="0">
                <a:solidFill>
                  <a:srgbClr val="FFFFFF"/>
                </a:solidFill>
                <a:latin typeface="Unbounded" pitchFamily="34" charset="0"/>
                <a:ea typeface="Unbounded" pitchFamily="34" charset="-122"/>
                <a:cs typeface="Unbounded" pitchFamily="34" charset="-120"/>
              </a:rPr>
              <a:t>Creating Pivot Tables</a:t>
            </a:r>
            <a:endParaRPr lang="en-US" sz="4400" dirty="0"/>
          </a:p>
        </p:txBody>
      </p:sp>
      <p:sp>
        <p:nvSpPr>
          <p:cNvPr id="4" name="Shape 1"/>
          <p:cNvSpPr/>
          <p:nvPr/>
        </p:nvSpPr>
        <p:spPr>
          <a:xfrm>
            <a:off x="837724" y="5144095"/>
            <a:ext cx="538520" cy="538520"/>
          </a:xfrm>
          <a:prstGeom prst="roundRect">
            <a:avLst>
              <a:gd name="adj" fmla="val 6668"/>
            </a:avLst>
          </a:prstGeom>
          <a:solidFill>
            <a:srgbClr val="304755"/>
          </a:solidFill>
          <a:ln/>
        </p:spPr>
      </p:sp>
      <p:sp>
        <p:nvSpPr>
          <p:cNvPr id="5" name="Text 2"/>
          <p:cNvSpPr/>
          <p:nvPr/>
        </p:nvSpPr>
        <p:spPr>
          <a:xfrm>
            <a:off x="1027390" y="5244346"/>
            <a:ext cx="159187" cy="337899"/>
          </a:xfrm>
          <a:prstGeom prst="rect">
            <a:avLst/>
          </a:prstGeom>
          <a:noFill/>
          <a:ln/>
        </p:spPr>
        <p:txBody>
          <a:bodyPr wrap="none" lIns="0" tIns="0" rIns="0" bIns="0" rtlCol="0" anchor="t"/>
          <a:lstStyle/>
          <a:p>
            <a:pPr algn="ctr" indent="0" marL="0">
              <a:lnSpc>
                <a:spcPts val="2650"/>
              </a:lnSpc>
              <a:buNone/>
            </a:pPr>
            <a:r>
              <a:rPr lang="en-US" sz="2650" dirty="0">
                <a:solidFill>
                  <a:srgbClr val="CAD6DE"/>
                </a:solidFill>
                <a:latin typeface="Unbounded" pitchFamily="34" charset="0"/>
                <a:ea typeface="Unbounded" pitchFamily="34" charset="-122"/>
                <a:cs typeface="Unbounded" pitchFamily="34" charset="-120"/>
              </a:rPr>
              <a:t>1</a:t>
            </a:r>
            <a:endParaRPr lang="en-US" sz="2650" dirty="0"/>
          </a:p>
        </p:txBody>
      </p:sp>
      <p:sp>
        <p:nvSpPr>
          <p:cNvPr id="6" name="Text 3"/>
          <p:cNvSpPr/>
          <p:nvPr/>
        </p:nvSpPr>
        <p:spPr>
          <a:xfrm>
            <a:off x="1615559" y="5144095"/>
            <a:ext cx="3358515" cy="351949"/>
          </a:xfrm>
          <a:prstGeom prst="rect">
            <a:avLst/>
          </a:prstGeom>
          <a:noFill/>
          <a:ln/>
        </p:spPr>
        <p:txBody>
          <a:bodyPr wrap="none" lIns="0" tIns="0" rIns="0" bIns="0" rtlCol="0" anchor="t"/>
          <a:lstStyle/>
          <a:p>
            <a:pPr indent="0" marL="0">
              <a:lnSpc>
                <a:spcPts val="2750"/>
              </a:lnSpc>
              <a:buNone/>
            </a:pPr>
            <a:r>
              <a:rPr lang="en-US" sz="2200" dirty="0">
                <a:solidFill>
                  <a:srgbClr val="CAD6DE"/>
                </a:solidFill>
                <a:latin typeface="Unbounded" pitchFamily="34" charset="0"/>
                <a:ea typeface="Unbounded" pitchFamily="34" charset="-122"/>
                <a:cs typeface="Unbounded" pitchFamily="34" charset="-120"/>
              </a:rPr>
              <a:t>Revenue by Country</a:t>
            </a:r>
            <a:endParaRPr lang="en-US" sz="2200" dirty="0"/>
          </a:p>
        </p:txBody>
      </p:sp>
      <p:sp>
        <p:nvSpPr>
          <p:cNvPr id="7" name="Text 4"/>
          <p:cNvSpPr/>
          <p:nvPr/>
        </p:nvSpPr>
        <p:spPr>
          <a:xfrm>
            <a:off x="1615559" y="5639633"/>
            <a:ext cx="5579983" cy="383024"/>
          </a:xfrm>
          <a:prstGeom prst="rect">
            <a:avLst/>
          </a:prstGeom>
          <a:noFill/>
          <a:ln/>
        </p:spPr>
        <p:txBody>
          <a:bodyPr wrap="none" lIns="0" tIns="0" rIns="0" bIns="0" rtlCol="0" anchor="t"/>
          <a:lstStyle/>
          <a:p>
            <a:pPr indent="0" marL="0">
              <a:lnSpc>
                <a:spcPts val="3000"/>
              </a:lnSpc>
              <a:buNone/>
            </a:pPr>
            <a:r>
              <a:rPr lang="en-US" sz="1850" dirty="0">
                <a:solidFill>
                  <a:srgbClr val="CAD6DE"/>
                </a:solidFill>
                <a:latin typeface="Cabin" pitchFamily="34" charset="0"/>
                <a:ea typeface="Cabin" pitchFamily="34" charset="-122"/>
                <a:cs typeface="Cabin" pitchFamily="34" charset="-120"/>
              </a:rPr>
              <a:t>Overview of total revenue generated by each country.</a:t>
            </a:r>
            <a:endParaRPr lang="en-US" sz="1850" dirty="0"/>
          </a:p>
        </p:txBody>
      </p:sp>
      <p:sp>
        <p:nvSpPr>
          <p:cNvPr id="8" name="Shape 5"/>
          <p:cNvSpPr/>
          <p:nvPr/>
        </p:nvSpPr>
        <p:spPr>
          <a:xfrm>
            <a:off x="7434858" y="5144095"/>
            <a:ext cx="538520" cy="538520"/>
          </a:xfrm>
          <a:prstGeom prst="roundRect">
            <a:avLst>
              <a:gd name="adj" fmla="val 6668"/>
            </a:avLst>
          </a:prstGeom>
          <a:solidFill>
            <a:srgbClr val="304755"/>
          </a:solidFill>
          <a:ln/>
        </p:spPr>
      </p:sp>
      <p:sp>
        <p:nvSpPr>
          <p:cNvPr id="9" name="Text 6"/>
          <p:cNvSpPr/>
          <p:nvPr/>
        </p:nvSpPr>
        <p:spPr>
          <a:xfrm>
            <a:off x="7570708" y="5244346"/>
            <a:ext cx="266700" cy="337899"/>
          </a:xfrm>
          <a:prstGeom prst="rect">
            <a:avLst/>
          </a:prstGeom>
          <a:noFill/>
          <a:ln/>
        </p:spPr>
        <p:txBody>
          <a:bodyPr wrap="none" lIns="0" tIns="0" rIns="0" bIns="0" rtlCol="0" anchor="t"/>
          <a:lstStyle/>
          <a:p>
            <a:pPr algn="ctr" indent="0" marL="0">
              <a:lnSpc>
                <a:spcPts val="2650"/>
              </a:lnSpc>
              <a:buNone/>
            </a:pPr>
            <a:r>
              <a:rPr lang="en-US" sz="2650" dirty="0">
                <a:solidFill>
                  <a:srgbClr val="CAD6DE"/>
                </a:solidFill>
                <a:latin typeface="Unbounded" pitchFamily="34" charset="0"/>
                <a:ea typeface="Unbounded" pitchFamily="34" charset="-122"/>
                <a:cs typeface="Unbounded" pitchFamily="34" charset="-120"/>
              </a:rPr>
              <a:t>2</a:t>
            </a:r>
            <a:endParaRPr lang="en-US" sz="2650" dirty="0"/>
          </a:p>
        </p:txBody>
      </p:sp>
      <p:sp>
        <p:nvSpPr>
          <p:cNvPr id="10" name="Text 7"/>
          <p:cNvSpPr/>
          <p:nvPr/>
        </p:nvSpPr>
        <p:spPr>
          <a:xfrm>
            <a:off x="8212693" y="5144095"/>
            <a:ext cx="3600569" cy="351949"/>
          </a:xfrm>
          <a:prstGeom prst="rect">
            <a:avLst/>
          </a:prstGeom>
          <a:noFill/>
          <a:ln/>
        </p:spPr>
        <p:txBody>
          <a:bodyPr wrap="none" lIns="0" tIns="0" rIns="0" bIns="0" rtlCol="0" anchor="t"/>
          <a:lstStyle/>
          <a:p>
            <a:pPr indent="0" marL="0">
              <a:lnSpc>
                <a:spcPts val="2750"/>
              </a:lnSpc>
              <a:buNone/>
            </a:pPr>
            <a:r>
              <a:rPr lang="en-US" sz="2200" dirty="0">
                <a:solidFill>
                  <a:srgbClr val="CAD6DE"/>
                </a:solidFill>
                <a:latin typeface="Unbounded" pitchFamily="34" charset="0"/>
                <a:ea typeface="Unbounded" pitchFamily="34" charset="-122"/>
                <a:cs typeface="Unbounded" pitchFamily="34" charset="-120"/>
              </a:rPr>
              <a:t>Units Sold by Product</a:t>
            </a:r>
            <a:endParaRPr lang="en-US" sz="2200" dirty="0"/>
          </a:p>
        </p:txBody>
      </p:sp>
      <p:sp>
        <p:nvSpPr>
          <p:cNvPr id="11" name="Text 8"/>
          <p:cNvSpPr/>
          <p:nvPr/>
        </p:nvSpPr>
        <p:spPr>
          <a:xfrm>
            <a:off x="8212693" y="5639633"/>
            <a:ext cx="5579983" cy="383024"/>
          </a:xfrm>
          <a:prstGeom prst="rect">
            <a:avLst/>
          </a:prstGeom>
          <a:noFill/>
          <a:ln/>
        </p:spPr>
        <p:txBody>
          <a:bodyPr wrap="none" lIns="0" tIns="0" rIns="0" bIns="0" rtlCol="0" anchor="t"/>
          <a:lstStyle/>
          <a:p>
            <a:pPr indent="0" marL="0">
              <a:lnSpc>
                <a:spcPts val="3000"/>
              </a:lnSpc>
              <a:buNone/>
            </a:pPr>
            <a:r>
              <a:rPr lang="en-US" sz="1850" dirty="0">
                <a:solidFill>
                  <a:srgbClr val="CAD6DE"/>
                </a:solidFill>
                <a:latin typeface="Cabin" pitchFamily="34" charset="0"/>
                <a:ea typeface="Cabin" pitchFamily="34" charset="-122"/>
                <a:cs typeface="Cabin" pitchFamily="34" charset="-120"/>
              </a:rPr>
              <a:t>Number of units sold for each product.</a:t>
            </a:r>
            <a:endParaRPr lang="en-US" sz="1850" dirty="0"/>
          </a:p>
        </p:txBody>
      </p:sp>
      <p:sp>
        <p:nvSpPr>
          <p:cNvPr id="12" name="Shape 9"/>
          <p:cNvSpPr/>
          <p:nvPr/>
        </p:nvSpPr>
        <p:spPr>
          <a:xfrm>
            <a:off x="837724" y="6531173"/>
            <a:ext cx="538520" cy="538520"/>
          </a:xfrm>
          <a:prstGeom prst="roundRect">
            <a:avLst>
              <a:gd name="adj" fmla="val 6668"/>
            </a:avLst>
          </a:prstGeom>
          <a:solidFill>
            <a:srgbClr val="304755"/>
          </a:solidFill>
          <a:ln/>
        </p:spPr>
      </p:sp>
      <p:sp>
        <p:nvSpPr>
          <p:cNvPr id="13" name="Text 10"/>
          <p:cNvSpPr/>
          <p:nvPr/>
        </p:nvSpPr>
        <p:spPr>
          <a:xfrm>
            <a:off x="971074" y="6631424"/>
            <a:ext cx="271701" cy="337899"/>
          </a:xfrm>
          <a:prstGeom prst="rect">
            <a:avLst/>
          </a:prstGeom>
          <a:noFill/>
          <a:ln/>
        </p:spPr>
        <p:txBody>
          <a:bodyPr wrap="none" lIns="0" tIns="0" rIns="0" bIns="0" rtlCol="0" anchor="t"/>
          <a:lstStyle/>
          <a:p>
            <a:pPr algn="ctr" indent="0" marL="0">
              <a:lnSpc>
                <a:spcPts val="2650"/>
              </a:lnSpc>
              <a:buNone/>
            </a:pPr>
            <a:r>
              <a:rPr lang="en-US" sz="2650" dirty="0">
                <a:solidFill>
                  <a:srgbClr val="CAD6DE"/>
                </a:solidFill>
                <a:latin typeface="Unbounded" pitchFamily="34" charset="0"/>
                <a:ea typeface="Unbounded" pitchFamily="34" charset="-122"/>
                <a:cs typeface="Unbounded" pitchFamily="34" charset="-120"/>
              </a:rPr>
              <a:t>3</a:t>
            </a:r>
            <a:endParaRPr lang="en-US" sz="2650" dirty="0"/>
          </a:p>
        </p:txBody>
      </p:sp>
      <p:sp>
        <p:nvSpPr>
          <p:cNvPr id="14" name="Text 11"/>
          <p:cNvSpPr/>
          <p:nvPr/>
        </p:nvSpPr>
        <p:spPr>
          <a:xfrm>
            <a:off x="1615559" y="6531173"/>
            <a:ext cx="4129088" cy="351949"/>
          </a:xfrm>
          <a:prstGeom prst="rect">
            <a:avLst/>
          </a:prstGeom>
          <a:noFill/>
          <a:ln/>
        </p:spPr>
        <p:txBody>
          <a:bodyPr wrap="none" lIns="0" tIns="0" rIns="0" bIns="0" rtlCol="0" anchor="t"/>
          <a:lstStyle/>
          <a:p>
            <a:pPr indent="0" marL="0">
              <a:lnSpc>
                <a:spcPts val="2750"/>
              </a:lnSpc>
              <a:buNone/>
            </a:pPr>
            <a:r>
              <a:rPr lang="en-US" sz="2200" dirty="0">
                <a:solidFill>
                  <a:srgbClr val="CAD6DE"/>
                </a:solidFill>
                <a:latin typeface="Unbounded" pitchFamily="34" charset="0"/>
                <a:ea typeface="Unbounded" pitchFamily="34" charset="-122"/>
                <a:cs typeface="Unbounded" pitchFamily="34" charset="-120"/>
              </a:rPr>
              <a:t>Profit Margin by Product</a:t>
            </a:r>
            <a:endParaRPr lang="en-US" sz="2200" dirty="0"/>
          </a:p>
        </p:txBody>
      </p:sp>
      <p:sp>
        <p:nvSpPr>
          <p:cNvPr id="15" name="Text 12"/>
          <p:cNvSpPr/>
          <p:nvPr/>
        </p:nvSpPr>
        <p:spPr>
          <a:xfrm>
            <a:off x="1615559" y="7026712"/>
            <a:ext cx="5579983" cy="383024"/>
          </a:xfrm>
          <a:prstGeom prst="rect">
            <a:avLst/>
          </a:prstGeom>
          <a:noFill/>
          <a:ln/>
        </p:spPr>
        <p:txBody>
          <a:bodyPr wrap="none" lIns="0" tIns="0" rIns="0" bIns="0" rtlCol="0" anchor="t"/>
          <a:lstStyle/>
          <a:p>
            <a:pPr indent="0" marL="0">
              <a:lnSpc>
                <a:spcPts val="3000"/>
              </a:lnSpc>
              <a:buNone/>
            </a:pPr>
            <a:r>
              <a:rPr lang="en-US" sz="1850" dirty="0">
                <a:solidFill>
                  <a:srgbClr val="CAD6DE"/>
                </a:solidFill>
                <a:latin typeface="Cabin" pitchFamily="34" charset="0"/>
                <a:ea typeface="Cabin" pitchFamily="34" charset="-122"/>
                <a:cs typeface="Cabin" pitchFamily="34" charset="-120"/>
              </a:rPr>
              <a:t>Profitability of each product.</a:t>
            </a:r>
            <a:endParaRPr lang="en-US" sz="1850" dirty="0"/>
          </a:p>
        </p:txBody>
      </p:sp>
      <p:sp>
        <p:nvSpPr>
          <p:cNvPr id="16" name="Shape 13"/>
          <p:cNvSpPr/>
          <p:nvPr/>
        </p:nvSpPr>
        <p:spPr>
          <a:xfrm>
            <a:off x="7434858" y="6531173"/>
            <a:ext cx="538520" cy="538520"/>
          </a:xfrm>
          <a:prstGeom prst="roundRect">
            <a:avLst>
              <a:gd name="adj" fmla="val 6668"/>
            </a:avLst>
          </a:prstGeom>
          <a:solidFill>
            <a:srgbClr val="304755"/>
          </a:solidFill>
          <a:ln/>
        </p:spPr>
      </p:sp>
      <p:sp>
        <p:nvSpPr>
          <p:cNvPr id="17" name="Text 14"/>
          <p:cNvSpPr/>
          <p:nvPr/>
        </p:nvSpPr>
        <p:spPr>
          <a:xfrm>
            <a:off x="7568446" y="6631424"/>
            <a:ext cx="271343" cy="337899"/>
          </a:xfrm>
          <a:prstGeom prst="rect">
            <a:avLst/>
          </a:prstGeom>
          <a:noFill/>
          <a:ln/>
        </p:spPr>
        <p:txBody>
          <a:bodyPr wrap="none" lIns="0" tIns="0" rIns="0" bIns="0" rtlCol="0" anchor="t"/>
          <a:lstStyle/>
          <a:p>
            <a:pPr algn="ctr" indent="0" marL="0">
              <a:lnSpc>
                <a:spcPts val="2650"/>
              </a:lnSpc>
              <a:buNone/>
            </a:pPr>
            <a:r>
              <a:rPr lang="en-US" sz="2650" dirty="0">
                <a:solidFill>
                  <a:srgbClr val="CAD6DE"/>
                </a:solidFill>
                <a:latin typeface="Unbounded" pitchFamily="34" charset="0"/>
                <a:ea typeface="Unbounded" pitchFamily="34" charset="-122"/>
                <a:cs typeface="Unbounded" pitchFamily="34" charset="-120"/>
              </a:rPr>
              <a:t>4</a:t>
            </a:r>
            <a:endParaRPr lang="en-US" sz="2650" dirty="0"/>
          </a:p>
        </p:txBody>
      </p:sp>
      <p:sp>
        <p:nvSpPr>
          <p:cNvPr id="18" name="Text 15"/>
          <p:cNvSpPr/>
          <p:nvPr/>
        </p:nvSpPr>
        <p:spPr>
          <a:xfrm>
            <a:off x="8212693" y="6531173"/>
            <a:ext cx="5079087" cy="351949"/>
          </a:xfrm>
          <a:prstGeom prst="rect">
            <a:avLst/>
          </a:prstGeom>
          <a:noFill/>
          <a:ln/>
        </p:spPr>
        <p:txBody>
          <a:bodyPr wrap="none" lIns="0" tIns="0" rIns="0" bIns="0" rtlCol="0" anchor="t"/>
          <a:lstStyle/>
          <a:p>
            <a:pPr indent="0" marL="0">
              <a:lnSpc>
                <a:spcPts val="2750"/>
              </a:lnSpc>
              <a:buNone/>
            </a:pPr>
            <a:r>
              <a:rPr lang="en-US" sz="2200" dirty="0">
                <a:solidFill>
                  <a:srgbClr val="CAD6DE"/>
                </a:solidFill>
                <a:latin typeface="Unbounded" pitchFamily="34" charset="0"/>
                <a:ea typeface="Unbounded" pitchFamily="34" charset="-122"/>
                <a:cs typeface="Unbounded" pitchFamily="34" charset="-120"/>
              </a:rPr>
              <a:t>Revenue by Product Over Time</a:t>
            </a:r>
            <a:endParaRPr lang="en-US" sz="2200" dirty="0"/>
          </a:p>
        </p:txBody>
      </p:sp>
      <p:sp>
        <p:nvSpPr>
          <p:cNvPr id="19" name="Text 16"/>
          <p:cNvSpPr/>
          <p:nvPr/>
        </p:nvSpPr>
        <p:spPr>
          <a:xfrm>
            <a:off x="8212693" y="7026712"/>
            <a:ext cx="5579983" cy="383024"/>
          </a:xfrm>
          <a:prstGeom prst="rect">
            <a:avLst/>
          </a:prstGeom>
          <a:noFill/>
          <a:ln/>
        </p:spPr>
        <p:txBody>
          <a:bodyPr wrap="none" lIns="0" tIns="0" rIns="0" bIns="0" rtlCol="0" anchor="t"/>
          <a:lstStyle/>
          <a:p>
            <a:pPr indent="0" marL="0">
              <a:lnSpc>
                <a:spcPts val="3000"/>
              </a:lnSpc>
              <a:buNone/>
            </a:pPr>
            <a:r>
              <a:rPr lang="en-US" sz="1850" dirty="0">
                <a:solidFill>
                  <a:srgbClr val="CAD6DE"/>
                </a:solidFill>
                <a:latin typeface="Cabin" pitchFamily="34" charset="0"/>
                <a:ea typeface="Cabin" pitchFamily="34" charset="-122"/>
                <a:cs typeface="Cabin" pitchFamily="34" charset="-120"/>
              </a:rPr>
              <a:t>Tracks revenue changes for each product over time.</a:t>
            </a:r>
            <a:endParaRPr lang="en-US" sz="18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837724" y="2150626"/>
            <a:ext cx="6664523" cy="704017"/>
          </a:xfrm>
          <a:prstGeom prst="rect">
            <a:avLst/>
          </a:prstGeom>
          <a:noFill/>
          <a:ln/>
        </p:spPr>
        <p:txBody>
          <a:bodyPr wrap="none" lIns="0" tIns="0" rIns="0" bIns="0" rtlCol="0" anchor="t"/>
          <a:lstStyle/>
          <a:p>
            <a:pPr indent="0" marL="0">
              <a:lnSpc>
                <a:spcPts val="5500"/>
              </a:lnSpc>
              <a:buNone/>
            </a:pPr>
            <a:r>
              <a:rPr lang="en-US" sz="4400" dirty="0">
                <a:solidFill>
                  <a:srgbClr val="FFFFFF"/>
                </a:solidFill>
                <a:latin typeface="Unbounded" pitchFamily="34" charset="0"/>
                <a:ea typeface="Unbounded" pitchFamily="34" charset="-122"/>
                <a:cs typeface="Unbounded" pitchFamily="34" charset="-120"/>
              </a:rPr>
              <a:t>Adding Interactivity</a:t>
            </a:r>
            <a:endParaRPr lang="en-US" sz="4400" dirty="0"/>
          </a:p>
        </p:txBody>
      </p:sp>
      <p:pic>
        <p:nvPicPr>
          <p:cNvPr id="4" name="Image 1" descr="preencoded.png">    </p:cNvPr>
          <p:cNvPicPr>
            <a:picLocks noChangeAspect="1"/>
          </p:cNvPicPr>
          <p:nvPr/>
        </p:nvPicPr>
        <p:blipFill>
          <a:blip r:embed="rId2"/>
          <a:stretch>
            <a:fillRect/>
          </a:stretch>
        </p:blipFill>
        <p:spPr>
          <a:xfrm>
            <a:off x="837724" y="3213616"/>
            <a:ext cx="598408" cy="598408"/>
          </a:xfrm>
          <a:prstGeom prst="rect">
            <a:avLst/>
          </a:prstGeom>
        </p:spPr>
      </p:pic>
      <p:sp>
        <p:nvSpPr>
          <p:cNvPr id="5" name="Text 1"/>
          <p:cNvSpPr/>
          <p:nvPr/>
        </p:nvSpPr>
        <p:spPr>
          <a:xfrm>
            <a:off x="837724" y="4051340"/>
            <a:ext cx="2816185" cy="351949"/>
          </a:xfrm>
          <a:prstGeom prst="rect">
            <a:avLst/>
          </a:prstGeom>
          <a:noFill/>
          <a:ln/>
        </p:spPr>
        <p:txBody>
          <a:bodyPr wrap="none" lIns="0" tIns="0" rIns="0" bIns="0" rtlCol="0" anchor="t"/>
          <a:lstStyle/>
          <a:p>
            <a:pPr algn="l" indent="0" marL="0">
              <a:lnSpc>
                <a:spcPts val="2750"/>
              </a:lnSpc>
              <a:buNone/>
            </a:pPr>
            <a:r>
              <a:rPr lang="en-US" sz="2200" dirty="0">
                <a:solidFill>
                  <a:srgbClr val="CAD6DE"/>
                </a:solidFill>
                <a:latin typeface="Unbounded" pitchFamily="34" charset="0"/>
                <a:ea typeface="Unbounded" pitchFamily="34" charset="-122"/>
                <a:cs typeface="Unbounded" pitchFamily="34" charset="-120"/>
              </a:rPr>
              <a:t>Slicers</a:t>
            </a:r>
            <a:endParaRPr lang="en-US" sz="2200" dirty="0"/>
          </a:p>
        </p:txBody>
      </p:sp>
      <p:sp>
        <p:nvSpPr>
          <p:cNvPr id="6" name="Text 2"/>
          <p:cNvSpPr/>
          <p:nvPr/>
        </p:nvSpPr>
        <p:spPr>
          <a:xfrm>
            <a:off x="837724" y="4546878"/>
            <a:ext cx="3554730" cy="1149072"/>
          </a:xfrm>
          <a:prstGeom prst="rect">
            <a:avLst/>
          </a:prstGeom>
          <a:noFill/>
          <a:ln/>
        </p:spPr>
        <p:txBody>
          <a:bodyPr wrap="square" lIns="0" tIns="0" rIns="0" bIns="0" rtlCol="0" anchor="t"/>
          <a:lstStyle/>
          <a:p>
            <a:pPr algn="l" indent="0" marL="0">
              <a:lnSpc>
                <a:spcPts val="3000"/>
              </a:lnSpc>
              <a:buNone/>
            </a:pPr>
            <a:r>
              <a:rPr lang="en-US" sz="1850" dirty="0">
                <a:solidFill>
                  <a:srgbClr val="CAD6DE"/>
                </a:solidFill>
                <a:latin typeface="Cabin" pitchFamily="34" charset="0"/>
                <a:ea typeface="Cabin" pitchFamily="34" charset="-122"/>
                <a:cs typeface="Cabin" pitchFamily="34" charset="-120"/>
              </a:rPr>
              <a:t>Insert Slicers for Country and Product to dynamically filter pivot tables.</a:t>
            </a:r>
            <a:endParaRPr lang="en-US" sz="1850" dirty="0"/>
          </a:p>
        </p:txBody>
      </p:sp>
      <p:pic>
        <p:nvPicPr>
          <p:cNvPr id="7" name="Image 2" descr="preencoded.png">    </p:cNvPr>
          <p:cNvPicPr>
            <a:picLocks noChangeAspect="1"/>
          </p:cNvPicPr>
          <p:nvPr/>
        </p:nvPicPr>
        <p:blipFill>
          <a:blip r:embed="rId3"/>
          <a:stretch>
            <a:fillRect/>
          </a:stretch>
        </p:blipFill>
        <p:spPr>
          <a:xfrm>
            <a:off x="4751427" y="3213616"/>
            <a:ext cx="598408" cy="598408"/>
          </a:xfrm>
          <a:prstGeom prst="rect">
            <a:avLst/>
          </a:prstGeom>
        </p:spPr>
      </p:pic>
      <p:sp>
        <p:nvSpPr>
          <p:cNvPr id="8" name="Text 3"/>
          <p:cNvSpPr/>
          <p:nvPr/>
        </p:nvSpPr>
        <p:spPr>
          <a:xfrm>
            <a:off x="4751427" y="4051340"/>
            <a:ext cx="2816185" cy="351949"/>
          </a:xfrm>
          <a:prstGeom prst="rect">
            <a:avLst/>
          </a:prstGeom>
          <a:noFill/>
          <a:ln/>
        </p:spPr>
        <p:txBody>
          <a:bodyPr wrap="none" lIns="0" tIns="0" rIns="0" bIns="0" rtlCol="0" anchor="t"/>
          <a:lstStyle/>
          <a:p>
            <a:pPr algn="l" indent="0" marL="0">
              <a:lnSpc>
                <a:spcPts val="2750"/>
              </a:lnSpc>
              <a:buNone/>
            </a:pPr>
            <a:r>
              <a:rPr lang="en-US" sz="2200" dirty="0">
                <a:solidFill>
                  <a:srgbClr val="CAD6DE"/>
                </a:solidFill>
                <a:latin typeface="Unbounded" pitchFamily="34" charset="0"/>
                <a:ea typeface="Unbounded" pitchFamily="34" charset="-122"/>
                <a:cs typeface="Unbounded" pitchFamily="34" charset="-120"/>
              </a:rPr>
              <a:t>Timeline</a:t>
            </a:r>
            <a:endParaRPr lang="en-US" sz="2200" dirty="0"/>
          </a:p>
        </p:txBody>
      </p:sp>
      <p:sp>
        <p:nvSpPr>
          <p:cNvPr id="9" name="Text 4"/>
          <p:cNvSpPr/>
          <p:nvPr/>
        </p:nvSpPr>
        <p:spPr>
          <a:xfrm>
            <a:off x="4751427" y="4546878"/>
            <a:ext cx="3554849" cy="1532096"/>
          </a:xfrm>
          <a:prstGeom prst="rect">
            <a:avLst/>
          </a:prstGeom>
          <a:noFill/>
          <a:ln/>
        </p:spPr>
        <p:txBody>
          <a:bodyPr wrap="square" lIns="0" tIns="0" rIns="0" bIns="0" rtlCol="0" anchor="t"/>
          <a:lstStyle/>
          <a:p>
            <a:pPr algn="l" indent="0" marL="0">
              <a:lnSpc>
                <a:spcPts val="3000"/>
              </a:lnSpc>
              <a:buNone/>
            </a:pPr>
            <a:r>
              <a:rPr lang="en-US" sz="1850" dirty="0">
                <a:solidFill>
                  <a:srgbClr val="CAD6DE"/>
                </a:solidFill>
                <a:latin typeface="Cabin" pitchFamily="34" charset="0"/>
                <a:ea typeface="Cabin" pitchFamily="34" charset="-122"/>
                <a:cs typeface="Cabin" pitchFamily="34" charset="-120"/>
              </a:rPr>
              <a:t>Insert a Timeline based on the Date column to filter data by specific months or years, enabling trend analysis.</a:t>
            </a:r>
            <a:endParaRPr lang="en-US" sz="18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837724" y="772954"/>
            <a:ext cx="7468553" cy="1408033"/>
          </a:xfrm>
          <a:prstGeom prst="rect">
            <a:avLst/>
          </a:prstGeom>
          <a:noFill/>
          <a:ln/>
        </p:spPr>
        <p:txBody>
          <a:bodyPr wrap="square" lIns="0" tIns="0" rIns="0" bIns="0" rtlCol="0" anchor="t"/>
          <a:lstStyle/>
          <a:p>
            <a:pPr indent="0" marL="0">
              <a:lnSpc>
                <a:spcPts val="5500"/>
              </a:lnSpc>
              <a:buNone/>
            </a:pPr>
            <a:r>
              <a:rPr lang="en-US" sz="4400" dirty="0">
                <a:solidFill>
                  <a:srgbClr val="FFFFFF"/>
                </a:solidFill>
                <a:latin typeface="Unbounded" pitchFamily="34" charset="0"/>
                <a:ea typeface="Unbounded" pitchFamily="34" charset="-122"/>
                <a:cs typeface="Unbounded" pitchFamily="34" charset="-120"/>
              </a:rPr>
              <a:t>Visualizing Revenue by Country</a:t>
            </a:r>
            <a:endParaRPr lang="en-US" sz="4400" dirty="0"/>
          </a:p>
        </p:txBody>
      </p:sp>
      <p:pic>
        <p:nvPicPr>
          <p:cNvPr id="4" name="Image 1" descr="preencoded.png">    </p:cNvPr>
          <p:cNvPicPr>
            <a:picLocks noChangeAspect="1"/>
          </p:cNvPicPr>
          <p:nvPr/>
        </p:nvPicPr>
        <p:blipFill>
          <a:blip r:embed="rId2"/>
          <a:stretch>
            <a:fillRect/>
          </a:stretch>
        </p:blipFill>
        <p:spPr>
          <a:xfrm>
            <a:off x="837724" y="2539960"/>
            <a:ext cx="1196816" cy="1740218"/>
          </a:xfrm>
          <a:prstGeom prst="rect">
            <a:avLst/>
          </a:prstGeom>
        </p:spPr>
      </p:pic>
      <p:sp>
        <p:nvSpPr>
          <p:cNvPr id="5" name="Text 1"/>
          <p:cNvSpPr/>
          <p:nvPr/>
        </p:nvSpPr>
        <p:spPr>
          <a:xfrm>
            <a:off x="2393513" y="2779276"/>
            <a:ext cx="2816185" cy="351949"/>
          </a:xfrm>
          <a:prstGeom prst="rect">
            <a:avLst/>
          </a:prstGeom>
          <a:noFill/>
          <a:ln/>
        </p:spPr>
        <p:txBody>
          <a:bodyPr wrap="none" lIns="0" tIns="0" rIns="0" bIns="0" rtlCol="0" anchor="t"/>
          <a:lstStyle/>
          <a:p>
            <a:pPr algn="l" indent="0" marL="0">
              <a:lnSpc>
                <a:spcPts val="2750"/>
              </a:lnSpc>
              <a:buNone/>
            </a:pPr>
            <a:r>
              <a:rPr lang="en-US" sz="2200" dirty="0">
                <a:solidFill>
                  <a:srgbClr val="CAD6DE"/>
                </a:solidFill>
                <a:latin typeface="Unbounded" pitchFamily="34" charset="0"/>
                <a:ea typeface="Unbounded" pitchFamily="34" charset="-122"/>
                <a:cs typeface="Unbounded" pitchFamily="34" charset="-120"/>
              </a:rPr>
              <a:t>Bar Chart</a:t>
            </a:r>
            <a:endParaRPr lang="en-US" sz="2200" dirty="0"/>
          </a:p>
        </p:txBody>
      </p:sp>
      <p:sp>
        <p:nvSpPr>
          <p:cNvPr id="6" name="Text 2"/>
          <p:cNvSpPr/>
          <p:nvPr/>
        </p:nvSpPr>
        <p:spPr>
          <a:xfrm>
            <a:off x="2393513" y="3274814"/>
            <a:ext cx="5912763" cy="766048"/>
          </a:xfrm>
          <a:prstGeom prst="rect">
            <a:avLst/>
          </a:prstGeom>
          <a:noFill/>
          <a:ln/>
        </p:spPr>
        <p:txBody>
          <a:bodyPr wrap="square" lIns="0" tIns="0" rIns="0" bIns="0" rtlCol="0" anchor="t"/>
          <a:lstStyle/>
          <a:p>
            <a:pPr algn="l" indent="0" marL="0">
              <a:lnSpc>
                <a:spcPts val="3000"/>
              </a:lnSpc>
              <a:buNone/>
            </a:pPr>
            <a:r>
              <a:rPr lang="en-US" sz="1850" dirty="0">
                <a:solidFill>
                  <a:srgbClr val="CAD6DE"/>
                </a:solidFill>
                <a:latin typeface="Cabin" pitchFamily="34" charset="0"/>
                <a:ea typeface="Cabin" pitchFamily="34" charset="-122"/>
                <a:cs typeface="Cabin" pitchFamily="34" charset="-120"/>
              </a:rPr>
              <a:t>Create a Bar Chart from Pivot Table 1 to visualize total revenue generated by each country.</a:t>
            </a:r>
            <a:endParaRPr lang="en-US" sz="1850" dirty="0"/>
          </a:p>
        </p:txBody>
      </p:sp>
      <p:pic>
        <p:nvPicPr>
          <p:cNvPr id="7" name="Image 2" descr="preencoded.png">    </p:cNvPr>
          <p:cNvPicPr>
            <a:picLocks noChangeAspect="1"/>
          </p:cNvPicPr>
          <p:nvPr/>
        </p:nvPicPr>
        <p:blipFill>
          <a:blip r:embed="rId3"/>
          <a:stretch>
            <a:fillRect/>
          </a:stretch>
        </p:blipFill>
        <p:spPr>
          <a:xfrm>
            <a:off x="837724" y="4280178"/>
            <a:ext cx="1196816" cy="1740218"/>
          </a:xfrm>
          <a:prstGeom prst="rect">
            <a:avLst/>
          </a:prstGeom>
        </p:spPr>
      </p:pic>
      <p:sp>
        <p:nvSpPr>
          <p:cNvPr id="8" name="Text 3"/>
          <p:cNvSpPr/>
          <p:nvPr/>
        </p:nvSpPr>
        <p:spPr>
          <a:xfrm>
            <a:off x="2393513" y="4519493"/>
            <a:ext cx="2816185" cy="351949"/>
          </a:xfrm>
          <a:prstGeom prst="rect">
            <a:avLst/>
          </a:prstGeom>
          <a:noFill/>
          <a:ln/>
        </p:spPr>
        <p:txBody>
          <a:bodyPr wrap="none" lIns="0" tIns="0" rIns="0" bIns="0" rtlCol="0" anchor="t"/>
          <a:lstStyle/>
          <a:p>
            <a:pPr algn="l" indent="0" marL="0">
              <a:lnSpc>
                <a:spcPts val="2750"/>
              </a:lnSpc>
              <a:buNone/>
            </a:pPr>
            <a:r>
              <a:rPr lang="en-US" sz="2200" dirty="0">
                <a:solidFill>
                  <a:srgbClr val="CAD6DE"/>
                </a:solidFill>
                <a:latin typeface="Unbounded" pitchFamily="34" charset="0"/>
                <a:ea typeface="Unbounded" pitchFamily="34" charset="-122"/>
                <a:cs typeface="Unbounded" pitchFamily="34" charset="-120"/>
              </a:rPr>
              <a:t>Insights</a:t>
            </a:r>
            <a:endParaRPr lang="en-US" sz="2200" dirty="0"/>
          </a:p>
        </p:txBody>
      </p:sp>
      <p:sp>
        <p:nvSpPr>
          <p:cNvPr id="9" name="Text 4"/>
          <p:cNvSpPr/>
          <p:nvPr/>
        </p:nvSpPr>
        <p:spPr>
          <a:xfrm>
            <a:off x="2393513" y="5015032"/>
            <a:ext cx="5912763" cy="766048"/>
          </a:xfrm>
          <a:prstGeom prst="rect">
            <a:avLst/>
          </a:prstGeom>
          <a:noFill/>
          <a:ln/>
        </p:spPr>
        <p:txBody>
          <a:bodyPr wrap="square" lIns="0" tIns="0" rIns="0" bIns="0" rtlCol="0" anchor="t"/>
          <a:lstStyle/>
          <a:p>
            <a:pPr algn="l" indent="0" marL="0">
              <a:lnSpc>
                <a:spcPts val="3000"/>
              </a:lnSpc>
              <a:buNone/>
            </a:pPr>
            <a:r>
              <a:rPr lang="en-US" sz="1850" dirty="0">
                <a:solidFill>
                  <a:srgbClr val="CAD6DE"/>
                </a:solidFill>
                <a:latin typeface="Cabin" pitchFamily="34" charset="0"/>
                <a:ea typeface="Cabin" pitchFamily="34" charset="-122"/>
                <a:cs typeface="Cabin" pitchFamily="34" charset="-120"/>
              </a:rPr>
              <a:t>Highlights which countries contribute the most to total revenue.</a:t>
            </a:r>
            <a:endParaRPr lang="en-US" sz="1850" dirty="0"/>
          </a:p>
        </p:txBody>
      </p:sp>
      <p:pic>
        <p:nvPicPr>
          <p:cNvPr id="10" name="Image 3" descr="preencoded.png">    </p:cNvPr>
          <p:cNvPicPr>
            <a:picLocks noChangeAspect="1"/>
          </p:cNvPicPr>
          <p:nvPr/>
        </p:nvPicPr>
        <p:blipFill>
          <a:blip r:embed="rId4"/>
          <a:stretch>
            <a:fillRect/>
          </a:stretch>
        </p:blipFill>
        <p:spPr>
          <a:xfrm>
            <a:off x="837724" y="6020395"/>
            <a:ext cx="1196816" cy="1436251"/>
          </a:xfrm>
          <a:prstGeom prst="rect">
            <a:avLst/>
          </a:prstGeom>
        </p:spPr>
      </p:pic>
      <p:sp>
        <p:nvSpPr>
          <p:cNvPr id="11" name="Text 5"/>
          <p:cNvSpPr/>
          <p:nvPr/>
        </p:nvSpPr>
        <p:spPr>
          <a:xfrm>
            <a:off x="2393513" y="6259711"/>
            <a:ext cx="3192661" cy="351949"/>
          </a:xfrm>
          <a:prstGeom prst="rect">
            <a:avLst/>
          </a:prstGeom>
          <a:noFill/>
          <a:ln/>
        </p:spPr>
        <p:txBody>
          <a:bodyPr wrap="none" lIns="0" tIns="0" rIns="0" bIns="0" rtlCol="0" anchor="t"/>
          <a:lstStyle/>
          <a:p>
            <a:pPr algn="l" indent="0" marL="0">
              <a:lnSpc>
                <a:spcPts val="2750"/>
              </a:lnSpc>
              <a:buNone/>
            </a:pPr>
            <a:r>
              <a:rPr lang="en-US" sz="2200" dirty="0">
                <a:solidFill>
                  <a:srgbClr val="CAD6DE"/>
                </a:solidFill>
                <a:latin typeface="Unbounded" pitchFamily="34" charset="0"/>
                <a:ea typeface="Unbounded" pitchFamily="34" charset="-122"/>
                <a:cs typeface="Unbounded" pitchFamily="34" charset="-120"/>
              </a:rPr>
              <a:t>Recommendations</a:t>
            </a:r>
            <a:endParaRPr lang="en-US" sz="2200" dirty="0"/>
          </a:p>
        </p:txBody>
      </p:sp>
      <p:sp>
        <p:nvSpPr>
          <p:cNvPr id="12" name="Text 6"/>
          <p:cNvSpPr/>
          <p:nvPr/>
        </p:nvSpPr>
        <p:spPr>
          <a:xfrm>
            <a:off x="2393513" y="6755249"/>
            <a:ext cx="5912763" cy="383024"/>
          </a:xfrm>
          <a:prstGeom prst="rect">
            <a:avLst/>
          </a:prstGeom>
          <a:noFill/>
          <a:ln/>
        </p:spPr>
        <p:txBody>
          <a:bodyPr wrap="none" lIns="0" tIns="0" rIns="0" bIns="0" rtlCol="0" anchor="t"/>
          <a:lstStyle/>
          <a:p>
            <a:pPr algn="l" indent="0" marL="0">
              <a:lnSpc>
                <a:spcPts val="3000"/>
              </a:lnSpc>
              <a:buNone/>
            </a:pPr>
            <a:r>
              <a:rPr lang="en-US" sz="1850" dirty="0">
                <a:solidFill>
                  <a:srgbClr val="CAD6DE"/>
                </a:solidFill>
                <a:latin typeface="Cabin" pitchFamily="34" charset="0"/>
                <a:ea typeface="Cabin" pitchFamily="34" charset="-122"/>
                <a:cs typeface="Cabin" pitchFamily="34" charset="-120"/>
              </a:rPr>
              <a:t>Allocate more resources to high-performing markets.</a:t>
            </a:r>
            <a:endParaRPr lang="en-US" sz="18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575310" y="451961"/>
            <a:ext cx="7500818" cy="483513"/>
          </a:xfrm>
          <a:prstGeom prst="rect">
            <a:avLst/>
          </a:prstGeom>
          <a:noFill/>
          <a:ln/>
        </p:spPr>
        <p:txBody>
          <a:bodyPr wrap="none" lIns="0" tIns="0" rIns="0" bIns="0" rtlCol="0" anchor="t"/>
          <a:lstStyle/>
          <a:p>
            <a:pPr indent="0" marL="0">
              <a:lnSpc>
                <a:spcPts val="3800"/>
              </a:lnSpc>
              <a:buNone/>
            </a:pPr>
            <a:r>
              <a:rPr lang="en-US" sz="3000" dirty="0">
                <a:solidFill>
                  <a:srgbClr val="FFFFFF"/>
                </a:solidFill>
                <a:latin typeface="Unbounded" pitchFamily="34" charset="0"/>
                <a:ea typeface="Unbounded" pitchFamily="34" charset="-122"/>
                <a:cs typeface="Unbounded" pitchFamily="34" charset="-120"/>
              </a:rPr>
              <a:t>Visualizing Units Sold by Product</a:t>
            </a:r>
            <a:endParaRPr lang="en-US" sz="3000" dirty="0"/>
          </a:p>
        </p:txBody>
      </p:sp>
      <p:sp>
        <p:nvSpPr>
          <p:cNvPr id="3" name="Text 1"/>
          <p:cNvSpPr/>
          <p:nvPr/>
        </p:nvSpPr>
        <p:spPr>
          <a:xfrm>
            <a:off x="3432810" y="2450902"/>
            <a:ext cx="1933813" cy="241697"/>
          </a:xfrm>
          <a:prstGeom prst="rect">
            <a:avLst/>
          </a:prstGeom>
          <a:noFill/>
          <a:ln/>
        </p:spPr>
        <p:txBody>
          <a:bodyPr wrap="none" lIns="0" tIns="0" rIns="0" bIns="0" rtlCol="0" anchor="t"/>
          <a:lstStyle/>
          <a:p>
            <a:pPr algn="r" indent="0" marL="0">
              <a:lnSpc>
                <a:spcPts val="1900"/>
              </a:lnSpc>
              <a:buNone/>
            </a:pPr>
            <a:r>
              <a:rPr lang="en-US" sz="1500" dirty="0">
                <a:solidFill>
                  <a:srgbClr val="CAD6DE"/>
                </a:solidFill>
                <a:latin typeface="Unbounded" pitchFamily="34" charset="0"/>
                <a:ea typeface="Unbounded" pitchFamily="34" charset="-122"/>
                <a:cs typeface="Unbounded" pitchFamily="34" charset="-120"/>
              </a:rPr>
              <a:t>Column Chart</a:t>
            </a:r>
            <a:endParaRPr lang="en-US" sz="1500" dirty="0"/>
          </a:p>
        </p:txBody>
      </p:sp>
      <p:sp>
        <p:nvSpPr>
          <p:cNvPr id="4" name="Text 2"/>
          <p:cNvSpPr/>
          <p:nvPr/>
        </p:nvSpPr>
        <p:spPr>
          <a:xfrm>
            <a:off x="575310" y="2791182"/>
            <a:ext cx="4791313" cy="526018"/>
          </a:xfrm>
          <a:prstGeom prst="rect">
            <a:avLst/>
          </a:prstGeom>
          <a:noFill/>
          <a:ln/>
        </p:spPr>
        <p:txBody>
          <a:bodyPr wrap="square" lIns="0" tIns="0" rIns="0" bIns="0" rtlCol="0" anchor="t"/>
          <a:lstStyle/>
          <a:p>
            <a:pPr algn="r" indent="0" marL="0">
              <a:lnSpc>
                <a:spcPts val="2050"/>
              </a:lnSpc>
              <a:buNone/>
            </a:pPr>
            <a:r>
              <a:rPr lang="en-US" sz="1250" dirty="0">
                <a:solidFill>
                  <a:srgbClr val="CAD6DE"/>
                </a:solidFill>
                <a:latin typeface="Cabin" pitchFamily="34" charset="0"/>
                <a:ea typeface="Cabin" pitchFamily="34" charset="-122"/>
                <a:cs typeface="Cabin" pitchFamily="34" charset="-120"/>
              </a:rPr>
              <a:t>Create a Column Chart from Pivot Table 2 to visualize the total units sold for each product.</a:t>
            </a:r>
            <a:endParaRPr lang="en-US" sz="1250" dirty="0"/>
          </a:p>
        </p:txBody>
      </p:sp>
      <p:pic>
        <p:nvPicPr>
          <p:cNvPr id="5" name="Image 0" descr="preencoded.png">    </p:cNvPr>
          <p:cNvPicPr>
            <a:picLocks noChangeAspect="1"/>
          </p:cNvPicPr>
          <p:nvPr/>
        </p:nvPicPr>
        <p:blipFill>
          <a:blip r:embed="rId1"/>
          <a:stretch>
            <a:fillRect/>
          </a:stretch>
        </p:blipFill>
        <p:spPr>
          <a:xfrm>
            <a:off x="5695355" y="1264206"/>
            <a:ext cx="3239691" cy="3239691"/>
          </a:xfrm>
          <a:prstGeom prst="rect">
            <a:avLst/>
          </a:prstGeom>
        </p:spPr>
      </p:pic>
      <p:sp>
        <p:nvSpPr>
          <p:cNvPr id="6" name="Text 3"/>
          <p:cNvSpPr/>
          <p:nvPr/>
        </p:nvSpPr>
        <p:spPr>
          <a:xfrm>
            <a:off x="6149757" y="2524661"/>
            <a:ext cx="96798" cy="328732"/>
          </a:xfrm>
          <a:prstGeom prst="rect">
            <a:avLst/>
          </a:prstGeom>
          <a:noFill/>
          <a:ln/>
        </p:spPr>
        <p:txBody>
          <a:bodyPr wrap="none" lIns="0" tIns="0" rIns="0" bIns="0" rtlCol="0" anchor="t"/>
          <a:lstStyle/>
          <a:p>
            <a:pPr indent="0" marL="0">
              <a:lnSpc>
                <a:spcPts val="2550"/>
              </a:lnSpc>
              <a:buNone/>
            </a:pPr>
            <a:r>
              <a:rPr lang="en-US" sz="1600" dirty="0">
                <a:solidFill>
                  <a:srgbClr val="CAD6DE"/>
                </a:solidFill>
                <a:latin typeface="Unbounded" pitchFamily="34" charset="0"/>
                <a:ea typeface="Unbounded" pitchFamily="34" charset="-122"/>
                <a:cs typeface="Unbounded" pitchFamily="34" charset="-120"/>
              </a:rPr>
              <a:t>1</a:t>
            </a:r>
            <a:endParaRPr lang="en-US" sz="1600" dirty="0"/>
          </a:p>
        </p:txBody>
      </p:sp>
      <p:sp>
        <p:nvSpPr>
          <p:cNvPr id="7" name="Text 4"/>
          <p:cNvSpPr/>
          <p:nvPr/>
        </p:nvSpPr>
        <p:spPr>
          <a:xfrm>
            <a:off x="9181505" y="1710809"/>
            <a:ext cx="1933813" cy="241697"/>
          </a:xfrm>
          <a:prstGeom prst="rect">
            <a:avLst/>
          </a:prstGeom>
          <a:noFill/>
          <a:ln/>
        </p:spPr>
        <p:txBody>
          <a:bodyPr wrap="none" lIns="0" tIns="0" rIns="0" bIns="0" rtlCol="0" anchor="t"/>
          <a:lstStyle/>
          <a:p>
            <a:pPr algn="l" indent="0" marL="0">
              <a:lnSpc>
                <a:spcPts val="1900"/>
              </a:lnSpc>
              <a:buNone/>
            </a:pPr>
            <a:r>
              <a:rPr lang="en-US" sz="1500" dirty="0">
                <a:solidFill>
                  <a:srgbClr val="CAD6DE"/>
                </a:solidFill>
                <a:latin typeface="Unbounded" pitchFamily="34" charset="0"/>
                <a:ea typeface="Unbounded" pitchFamily="34" charset="-122"/>
                <a:cs typeface="Unbounded" pitchFamily="34" charset="-120"/>
              </a:rPr>
              <a:t>Insights</a:t>
            </a:r>
            <a:endParaRPr lang="en-US" sz="1500" dirty="0"/>
          </a:p>
        </p:txBody>
      </p:sp>
      <p:sp>
        <p:nvSpPr>
          <p:cNvPr id="8" name="Text 5"/>
          <p:cNvSpPr/>
          <p:nvPr/>
        </p:nvSpPr>
        <p:spPr>
          <a:xfrm>
            <a:off x="9181505" y="2051090"/>
            <a:ext cx="4873585" cy="263009"/>
          </a:xfrm>
          <a:prstGeom prst="rect">
            <a:avLst/>
          </a:prstGeom>
          <a:noFill/>
          <a:ln/>
        </p:spPr>
        <p:txBody>
          <a:bodyPr wrap="none" lIns="0" tIns="0" rIns="0" bIns="0" rtlCol="0" anchor="t"/>
          <a:lstStyle/>
          <a:p>
            <a:pPr algn="l" indent="0" marL="0">
              <a:lnSpc>
                <a:spcPts val="2050"/>
              </a:lnSpc>
              <a:buNone/>
            </a:pPr>
            <a:r>
              <a:rPr lang="en-US" sz="1250" dirty="0">
                <a:solidFill>
                  <a:srgbClr val="CAD6DE"/>
                </a:solidFill>
                <a:latin typeface="Cabin" pitchFamily="34" charset="0"/>
                <a:ea typeface="Cabin" pitchFamily="34" charset="-122"/>
                <a:cs typeface="Cabin" pitchFamily="34" charset="-120"/>
              </a:rPr>
              <a:t>Shows which products are the most popular in terms of units sold.</a:t>
            </a:r>
            <a:endParaRPr lang="en-US" sz="1250" dirty="0"/>
          </a:p>
        </p:txBody>
      </p:sp>
      <p:pic>
        <p:nvPicPr>
          <p:cNvPr id="9" name="Image 1" descr="preencoded.png">    </p:cNvPr>
          <p:cNvPicPr>
            <a:picLocks noChangeAspect="1"/>
          </p:cNvPicPr>
          <p:nvPr/>
        </p:nvPicPr>
        <p:blipFill>
          <a:blip r:embed="rId2"/>
          <a:stretch>
            <a:fillRect/>
          </a:stretch>
        </p:blipFill>
        <p:spPr>
          <a:xfrm>
            <a:off x="5695355" y="1264206"/>
            <a:ext cx="3239691" cy="3239691"/>
          </a:xfrm>
          <a:prstGeom prst="rect">
            <a:avLst/>
          </a:prstGeom>
        </p:spPr>
      </p:pic>
      <p:sp>
        <p:nvSpPr>
          <p:cNvPr id="10" name="Text 6"/>
          <p:cNvSpPr/>
          <p:nvPr/>
        </p:nvSpPr>
        <p:spPr>
          <a:xfrm>
            <a:off x="7961293" y="1849695"/>
            <a:ext cx="162163" cy="328732"/>
          </a:xfrm>
          <a:prstGeom prst="rect">
            <a:avLst/>
          </a:prstGeom>
          <a:noFill/>
          <a:ln/>
        </p:spPr>
        <p:txBody>
          <a:bodyPr wrap="none" lIns="0" tIns="0" rIns="0" bIns="0" rtlCol="0" anchor="t"/>
          <a:lstStyle/>
          <a:p>
            <a:pPr indent="0" marL="0">
              <a:lnSpc>
                <a:spcPts val="2550"/>
              </a:lnSpc>
              <a:buNone/>
            </a:pPr>
            <a:r>
              <a:rPr lang="en-US" sz="1600" dirty="0">
                <a:solidFill>
                  <a:srgbClr val="CAD6DE"/>
                </a:solidFill>
                <a:latin typeface="Unbounded" pitchFamily="34" charset="0"/>
                <a:ea typeface="Unbounded" pitchFamily="34" charset="-122"/>
                <a:cs typeface="Unbounded" pitchFamily="34" charset="-120"/>
              </a:rPr>
              <a:t>2</a:t>
            </a:r>
            <a:endParaRPr lang="en-US" sz="1600" dirty="0"/>
          </a:p>
        </p:txBody>
      </p:sp>
      <p:sp>
        <p:nvSpPr>
          <p:cNvPr id="11" name="Text 7"/>
          <p:cNvSpPr/>
          <p:nvPr/>
        </p:nvSpPr>
        <p:spPr>
          <a:xfrm>
            <a:off x="9181505" y="3453884"/>
            <a:ext cx="2191941" cy="241697"/>
          </a:xfrm>
          <a:prstGeom prst="rect">
            <a:avLst/>
          </a:prstGeom>
          <a:noFill/>
          <a:ln/>
        </p:spPr>
        <p:txBody>
          <a:bodyPr wrap="none" lIns="0" tIns="0" rIns="0" bIns="0" rtlCol="0" anchor="t"/>
          <a:lstStyle/>
          <a:p>
            <a:pPr algn="l" indent="0" marL="0">
              <a:lnSpc>
                <a:spcPts val="1900"/>
              </a:lnSpc>
              <a:buNone/>
            </a:pPr>
            <a:r>
              <a:rPr lang="en-US" sz="1500" dirty="0">
                <a:solidFill>
                  <a:srgbClr val="CAD6DE"/>
                </a:solidFill>
                <a:latin typeface="Unbounded" pitchFamily="34" charset="0"/>
                <a:ea typeface="Unbounded" pitchFamily="34" charset="-122"/>
                <a:cs typeface="Unbounded" pitchFamily="34" charset="-120"/>
              </a:rPr>
              <a:t>Recommendations</a:t>
            </a:r>
            <a:endParaRPr lang="en-US" sz="1500" dirty="0"/>
          </a:p>
        </p:txBody>
      </p:sp>
      <p:sp>
        <p:nvSpPr>
          <p:cNvPr id="12" name="Text 8"/>
          <p:cNvSpPr/>
          <p:nvPr/>
        </p:nvSpPr>
        <p:spPr>
          <a:xfrm>
            <a:off x="9181505" y="3794165"/>
            <a:ext cx="4873585" cy="263009"/>
          </a:xfrm>
          <a:prstGeom prst="rect">
            <a:avLst/>
          </a:prstGeom>
          <a:noFill/>
          <a:ln/>
        </p:spPr>
        <p:txBody>
          <a:bodyPr wrap="none" lIns="0" tIns="0" rIns="0" bIns="0" rtlCol="0" anchor="t"/>
          <a:lstStyle/>
          <a:p>
            <a:pPr algn="l" indent="0" marL="0">
              <a:lnSpc>
                <a:spcPts val="2050"/>
              </a:lnSpc>
              <a:buNone/>
            </a:pPr>
            <a:r>
              <a:rPr lang="en-US" sz="1250" dirty="0">
                <a:solidFill>
                  <a:srgbClr val="CAD6DE"/>
                </a:solidFill>
                <a:latin typeface="Cabin" pitchFamily="34" charset="0"/>
                <a:ea typeface="Cabin" pitchFamily="34" charset="-122"/>
                <a:cs typeface="Cabin" pitchFamily="34" charset="-120"/>
              </a:rPr>
              <a:t>Increase marketing efforts for top-performing products.</a:t>
            </a:r>
            <a:endParaRPr lang="en-US" sz="1250" dirty="0"/>
          </a:p>
        </p:txBody>
      </p:sp>
      <p:pic>
        <p:nvPicPr>
          <p:cNvPr id="13" name="Image 2" descr="preencoded.png">    </p:cNvPr>
          <p:cNvPicPr>
            <a:picLocks noChangeAspect="1"/>
          </p:cNvPicPr>
          <p:nvPr/>
        </p:nvPicPr>
        <p:blipFill>
          <a:blip r:embed="rId3"/>
          <a:stretch>
            <a:fillRect/>
          </a:stretch>
        </p:blipFill>
        <p:spPr>
          <a:xfrm>
            <a:off x="5695355" y="1264206"/>
            <a:ext cx="3239691" cy="3239691"/>
          </a:xfrm>
          <a:prstGeom prst="rect">
            <a:avLst/>
          </a:prstGeom>
        </p:spPr>
      </p:pic>
      <p:sp>
        <p:nvSpPr>
          <p:cNvPr id="14" name="Text 9"/>
          <p:cNvSpPr/>
          <p:nvPr/>
        </p:nvSpPr>
        <p:spPr>
          <a:xfrm>
            <a:off x="7622203" y="3784461"/>
            <a:ext cx="165140" cy="328732"/>
          </a:xfrm>
          <a:prstGeom prst="rect">
            <a:avLst/>
          </a:prstGeom>
          <a:noFill/>
          <a:ln/>
        </p:spPr>
        <p:txBody>
          <a:bodyPr wrap="none" lIns="0" tIns="0" rIns="0" bIns="0" rtlCol="0" anchor="t"/>
          <a:lstStyle/>
          <a:p>
            <a:pPr indent="0" marL="0">
              <a:lnSpc>
                <a:spcPts val="2550"/>
              </a:lnSpc>
              <a:buNone/>
            </a:pPr>
            <a:r>
              <a:rPr lang="en-US" sz="1600" dirty="0">
                <a:solidFill>
                  <a:srgbClr val="CAD6DE"/>
                </a:solidFill>
                <a:latin typeface="Unbounded" pitchFamily="34" charset="0"/>
                <a:ea typeface="Unbounded" pitchFamily="34" charset="-122"/>
                <a:cs typeface="Unbounded" pitchFamily="34" charset="-120"/>
              </a:rPr>
              <a:t>3</a:t>
            </a:r>
            <a:endParaRPr lang="en-US" sz="1600" dirty="0"/>
          </a:p>
        </p:txBody>
      </p:sp>
      <p:pic>
        <p:nvPicPr>
          <p:cNvPr id="15" name="Image 3" descr="preencoded.png">    </p:cNvPr>
          <p:cNvPicPr>
            <a:picLocks noChangeAspect="1"/>
          </p:cNvPicPr>
          <p:nvPr/>
        </p:nvPicPr>
        <p:blipFill>
          <a:blip r:embed="rId4"/>
          <a:stretch>
            <a:fillRect/>
          </a:stretch>
        </p:blipFill>
        <p:spPr>
          <a:xfrm>
            <a:off x="575310" y="4688800"/>
            <a:ext cx="8260080" cy="379476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418862" y="329089"/>
            <a:ext cx="5987891" cy="351949"/>
          </a:xfrm>
          <a:prstGeom prst="rect">
            <a:avLst/>
          </a:prstGeom>
          <a:noFill/>
          <a:ln/>
        </p:spPr>
        <p:txBody>
          <a:bodyPr wrap="none" lIns="0" tIns="0" rIns="0" bIns="0" rtlCol="0" anchor="t"/>
          <a:lstStyle/>
          <a:p>
            <a:pPr indent="0" marL="0">
              <a:lnSpc>
                <a:spcPts val="2750"/>
              </a:lnSpc>
              <a:buNone/>
            </a:pPr>
            <a:r>
              <a:rPr lang="en-US" sz="2200" dirty="0">
                <a:solidFill>
                  <a:srgbClr val="FFFFFF"/>
                </a:solidFill>
                <a:latin typeface="Unbounded" pitchFamily="34" charset="0"/>
                <a:ea typeface="Unbounded" pitchFamily="34" charset="-122"/>
                <a:cs typeface="Unbounded" pitchFamily="34" charset="-120"/>
              </a:rPr>
              <a:t>Visualizing Profit Margin by Product</a:t>
            </a:r>
            <a:endParaRPr lang="en-US" sz="2200" dirty="0"/>
          </a:p>
        </p:txBody>
      </p:sp>
      <p:pic>
        <p:nvPicPr>
          <p:cNvPr id="3" name="Image 0" descr="preencoded.png">    </p:cNvPr>
          <p:cNvPicPr>
            <a:picLocks noChangeAspect="1"/>
          </p:cNvPicPr>
          <p:nvPr/>
        </p:nvPicPr>
        <p:blipFill>
          <a:blip r:embed="rId1"/>
          <a:stretch>
            <a:fillRect/>
          </a:stretch>
        </p:blipFill>
        <p:spPr>
          <a:xfrm>
            <a:off x="2729032" y="920353"/>
            <a:ext cx="2275761" cy="911781"/>
          </a:xfrm>
          <a:prstGeom prst="rect">
            <a:avLst/>
          </a:prstGeom>
        </p:spPr>
      </p:pic>
      <p:sp>
        <p:nvSpPr>
          <p:cNvPr id="4" name="Text 1"/>
          <p:cNvSpPr/>
          <p:nvPr/>
        </p:nvSpPr>
        <p:spPr>
          <a:xfrm>
            <a:off x="3831550" y="1375291"/>
            <a:ext cx="70485" cy="239435"/>
          </a:xfrm>
          <a:prstGeom prst="rect">
            <a:avLst/>
          </a:prstGeom>
          <a:noFill/>
          <a:ln/>
        </p:spPr>
        <p:txBody>
          <a:bodyPr wrap="none" lIns="0" tIns="0" rIns="0" bIns="0" rtlCol="0" anchor="t"/>
          <a:lstStyle/>
          <a:p>
            <a:pPr algn="ctr" indent="0" marL="0">
              <a:lnSpc>
                <a:spcPts val="1850"/>
              </a:lnSpc>
              <a:buNone/>
            </a:pPr>
            <a:r>
              <a:rPr lang="en-US" sz="1150" dirty="0">
                <a:solidFill>
                  <a:srgbClr val="CAD6DE"/>
                </a:solidFill>
                <a:latin typeface="Unbounded" pitchFamily="34" charset="0"/>
                <a:ea typeface="Unbounded" pitchFamily="34" charset="-122"/>
                <a:cs typeface="Unbounded" pitchFamily="34" charset="-120"/>
              </a:rPr>
              <a:t>1</a:t>
            </a:r>
            <a:endParaRPr lang="en-US" sz="1150" dirty="0"/>
          </a:p>
        </p:txBody>
      </p:sp>
      <p:sp>
        <p:nvSpPr>
          <p:cNvPr id="5" name="Text 2"/>
          <p:cNvSpPr/>
          <p:nvPr/>
        </p:nvSpPr>
        <p:spPr>
          <a:xfrm>
            <a:off x="5124450" y="1288256"/>
            <a:ext cx="777478" cy="175974"/>
          </a:xfrm>
          <a:prstGeom prst="rect">
            <a:avLst/>
          </a:prstGeom>
          <a:noFill/>
          <a:ln/>
        </p:spPr>
        <p:txBody>
          <a:bodyPr wrap="none" lIns="0" tIns="0" rIns="0" bIns="0" rtlCol="0" anchor="t"/>
          <a:lstStyle/>
          <a:p>
            <a:pPr algn="l" indent="0" marL="0">
              <a:lnSpc>
                <a:spcPts val="1350"/>
              </a:lnSpc>
              <a:buNone/>
            </a:pPr>
            <a:r>
              <a:rPr lang="en-US" sz="1100" dirty="0">
                <a:solidFill>
                  <a:srgbClr val="CAD6DE"/>
                </a:solidFill>
                <a:latin typeface="Unbounded" pitchFamily="34" charset="0"/>
                <a:ea typeface="Unbounded" pitchFamily="34" charset="-122"/>
                <a:cs typeface="Unbounded" pitchFamily="34" charset="-120"/>
              </a:rPr>
              <a:t>Pie Chart</a:t>
            </a:r>
            <a:endParaRPr lang="en-US" sz="1100" dirty="0"/>
          </a:p>
        </p:txBody>
      </p:sp>
      <p:sp>
        <p:nvSpPr>
          <p:cNvPr id="6" name="Shape 3"/>
          <p:cNvSpPr/>
          <p:nvPr/>
        </p:nvSpPr>
        <p:spPr>
          <a:xfrm>
            <a:off x="5034677" y="1843207"/>
            <a:ext cx="9146977" cy="7620"/>
          </a:xfrm>
          <a:prstGeom prst="roundRect">
            <a:avLst>
              <a:gd name="adj" fmla="val 235612"/>
            </a:avLst>
          </a:prstGeom>
          <a:solidFill>
            <a:srgbClr val="49606E"/>
          </a:solidFill>
          <a:ln/>
        </p:spPr>
      </p:sp>
      <p:pic>
        <p:nvPicPr>
          <p:cNvPr id="7" name="Image 1" descr="preencoded.png">    </p:cNvPr>
          <p:cNvPicPr>
            <a:picLocks noChangeAspect="1"/>
          </p:cNvPicPr>
          <p:nvPr/>
        </p:nvPicPr>
        <p:blipFill>
          <a:blip r:embed="rId2"/>
          <a:stretch>
            <a:fillRect/>
          </a:stretch>
        </p:blipFill>
        <p:spPr>
          <a:xfrm>
            <a:off x="1591151" y="1862018"/>
            <a:ext cx="4551521" cy="911781"/>
          </a:xfrm>
          <a:prstGeom prst="rect">
            <a:avLst/>
          </a:prstGeom>
        </p:spPr>
      </p:pic>
      <p:sp>
        <p:nvSpPr>
          <p:cNvPr id="8" name="Text 4"/>
          <p:cNvSpPr/>
          <p:nvPr/>
        </p:nvSpPr>
        <p:spPr>
          <a:xfrm>
            <a:off x="3807857" y="2198132"/>
            <a:ext cx="117991" cy="239435"/>
          </a:xfrm>
          <a:prstGeom prst="rect">
            <a:avLst/>
          </a:prstGeom>
          <a:noFill/>
          <a:ln/>
        </p:spPr>
        <p:txBody>
          <a:bodyPr wrap="none" lIns="0" tIns="0" rIns="0" bIns="0" rtlCol="0" anchor="t"/>
          <a:lstStyle/>
          <a:p>
            <a:pPr algn="ctr" indent="0" marL="0">
              <a:lnSpc>
                <a:spcPts val="1850"/>
              </a:lnSpc>
              <a:buNone/>
            </a:pPr>
            <a:r>
              <a:rPr lang="en-US" sz="1150" dirty="0">
                <a:solidFill>
                  <a:srgbClr val="CAD6DE"/>
                </a:solidFill>
                <a:latin typeface="Unbounded" pitchFamily="34" charset="0"/>
                <a:ea typeface="Unbounded" pitchFamily="34" charset="-122"/>
                <a:cs typeface="Unbounded" pitchFamily="34" charset="-120"/>
              </a:rPr>
              <a:t>2</a:t>
            </a:r>
            <a:endParaRPr lang="en-US" sz="1150" dirty="0"/>
          </a:p>
        </p:txBody>
      </p:sp>
      <p:sp>
        <p:nvSpPr>
          <p:cNvPr id="9" name="Text 5"/>
          <p:cNvSpPr/>
          <p:nvPr/>
        </p:nvSpPr>
        <p:spPr>
          <a:xfrm>
            <a:off x="6262330" y="1981676"/>
            <a:ext cx="1408033" cy="175974"/>
          </a:xfrm>
          <a:prstGeom prst="rect">
            <a:avLst/>
          </a:prstGeom>
          <a:noFill/>
          <a:ln/>
        </p:spPr>
        <p:txBody>
          <a:bodyPr wrap="none" lIns="0" tIns="0" rIns="0" bIns="0" rtlCol="0" anchor="t"/>
          <a:lstStyle/>
          <a:p>
            <a:pPr algn="l" indent="0" marL="0">
              <a:lnSpc>
                <a:spcPts val="1350"/>
              </a:lnSpc>
              <a:buNone/>
            </a:pPr>
            <a:r>
              <a:rPr lang="en-US" sz="1100" dirty="0">
                <a:solidFill>
                  <a:srgbClr val="CAD6DE"/>
                </a:solidFill>
                <a:latin typeface="Unbounded" pitchFamily="34" charset="0"/>
                <a:ea typeface="Unbounded" pitchFamily="34" charset="-122"/>
                <a:cs typeface="Unbounded" pitchFamily="34" charset="-120"/>
              </a:rPr>
              <a:t>Insights </a:t>
            </a:r>
            <a:endParaRPr lang="en-US" sz="1100" dirty="0"/>
          </a:p>
        </p:txBody>
      </p:sp>
      <p:sp>
        <p:nvSpPr>
          <p:cNvPr id="10" name="Text 6"/>
          <p:cNvSpPr/>
          <p:nvPr/>
        </p:nvSpPr>
        <p:spPr>
          <a:xfrm>
            <a:off x="6262330" y="2229445"/>
            <a:ext cx="6328053" cy="191453"/>
          </a:xfrm>
          <a:prstGeom prst="rect">
            <a:avLst/>
          </a:prstGeom>
          <a:noFill/>
          <a:ln/>
        </p:spPr>
        <p:txBody>
          <a:bodyPr wrap="none" lIns="0" tIns="0" rIns="0" bIns="0" rtlCol="0" anchor="t"/>
          <a:lstStyle/>
          <a:p>
            <a:pPr marL="342900" indent="-342900">
              <a:lnSpc>
                <a:spcPts val="1500"/>
              </a:lnSpc>
              <a:buSzPct val="100000"/>
              <a:buChar char="•"/>
            </a:pPr>
            <a:r>
              <a:rPr lang="en-US" sz="900" dirty="0">
                <a:solidFill>
                  <a:srgbClr val="CAD6DE"/>
                </a:solidFill>
                <a:latin typeface="Cabin" pitchFamily="34" charset="0"/>
                <a:ea typeface="Cabin" pitchFamily="34" charset="-122"/>
                <a:cs typeface="Cabin" pitchFamily="34" charset="-120"/>
              </a:rPr>
              <a:t>The pie chart reveals which products contribute the most to profitability.</a:t>
            </a:r>
            <a:endParaRPr lang="en-US" sz="900" dirty="0"/>
          </a:p>
        </p:txBody>
      </p:sp>
      <p:sp>
        <p:nvSpPr>
          <p:cNvPr id="11" name="Text 7"/>
          <p:cNvSpPr/>
          <p:nvPr/>
        </p:nvSpPr>
        <p:spPr>
          <a:xfrm>
            <a:off x="6262330" y="2462689"/>
            <a:ext cx="6328053" cy="191453"/>
          </a:xfrm>
          <a:prstGeom prst="rect">
            <a:avLst/>
          </a:prstGeom>
          <a:noFill/>
          <a:ln/>
        </p:spPr>
        <p:txBody>
          <a:bodyPr wrap="none" lIns="0" tIns="0" rIns="0" bIns="0" rtlCol="0" anchor="t"/>
          <a:lstStyle/>
          <a:p>
            <a:pPr marL="342900" indent="-342900">
              <a:lnSpc>
                <a:spcPts val="1500"/>
              </a:lnSpc>
              <a:buSzPct val="100000"/>
              <a:buChar char="•"/>
            </a:pPr>
            <a:r>
              <a:rPr lang="en-US" sz="900" dirty="0">
                <a:solidFill>
                  <a:srgbClr val="CAD6DE"/>
                </a:solidFill>
                <a:latin typeface="Cabin" pitchFamily="34" charset="0"/>
                <a:ea typeface="Cabin" pitchFamily="34" charset="-122"/>
                <a:cs typeface="Cabin" pitchFamily="34" charset="-120"/>
              </a:rPr>
              <a:t>Some products may have high sales volumes but low profit margins, while others may have fewer sales but higher margins.</a:t>
            </a:r>
            <a:endParaRPr lang="en-US" sz="900" dirty="0"/>
          </a:p>
        </p:txBody>
      </p:sp>
      <p:sp>
        <p:nvSpPr>
          <p:cNvPr id="12" name="Shape 8"/>
          <p:cNvSpPr/>
          <p:nvPr/>
        </p:nvSpPr>
        <p:spPr>
          <a:xfrm>
            <a:off x="6172557" y="2784872"/>
            <a:ext cx="8009096" cy="7620"/>
          </a:xfrm>
          <a:prstGeom prst="roundRect">
            <a:avLst>
              <a:gd name="adj" fmla="val 235612"/>
            </a:avLst>
          </a:prstGeom>
          <a:solidFill>
            <a:srgbClr val="49606E"/>
          </a:solidFill>
          <a:ln/>
        </p:spPr>
      </p:sp>
      <p:pic>
        <p:nvPicPr>
          <p:cNvPr id="13" name="Image 2" descr="preencoded.png">    </p:cNvPr>
          <p:cNvPicPr>
            <a:picLocks noChangeAspect="1"/>
          </p:cNvPicPr>
          <p:nvPr/>
        </p:nvPicPr>
        <p:blipFill>
          <a:blip r:embed="rId3"/>
          <a:stretch>
            <a:fillRect/>
          </a:stretch>
        </p:blipFill>
        <p:spPr>
          <a:xfrm>
            <a:off x="453271" y="2803684"/>
            <a:ext cx="6827282" cy="911781"/>
          </a:xfrm>
          <a:prstGeom prst="rect">
            <a:avLst/>
          </a:prstGeom>
        </p:spPr>
      </p:pic>
      <p:sp>
        <p:nvSpPr>
          <p:cNvPr id="14" name="Text 9"/>
          <p:cNvSpPr/>
          <p:nvPr/>
        </p:nvSpPr>
        <p:spPr>
          <a:xfrm>
            <a:off x="3806785" y="3139797"/>
            <a:ext cx="120253" cy="239435"/>
          </a:xfrm>
          <a:prstGeom prst="rect">
            <a:avLst/>
          </a:prstGeom>
          <a:noFill/>
          <a:ln/>
        </p:spPr>
        <p:txBody>
          <a:bodyPr wrap="none" lIns="0" tIns="0" rIns="0" bIns="0" rtlCol="0" anchor="t"/>
          <a:lstStyle/>
          <a:p>
            <a:pPr algn="ctr" indent="0" marL="0">
              <a:lnSpc>
                <a:spcPts val="1850"/>
              </a:lnSpc>
              <a:buNone/>
            </a:pPr>
            <a:r>
              <a:rPr lang="en-US" sz="1150" dirty="0">
                <a:solidFill>
                  <a:srgbClr val="CAD6DE"/>
                </a:solidFill>
                <a:latin typeface="Unbounded" pitchFamily="34" charset="0"/>
                <a:ea typeface="Unbounded" pitchFamily="34" charset="-122"/>
                <a:cs typeface="Unbounded" pitchFamily="34" charset="-120"/>
              </a:rPr>
              <a:t>3</a:t>
            </a:r>
            <a:endParaRPr lang="en-US" sz="1150" dirty="0"/>
          </a:p>
        </p:txBody>
      </p:sp>
      <p:sp>
        <p:nvSpPr>
          <p:cNvPr id="15" name="Text 10"/>
          <p:cNvSpPr/>
          <p:nvPr/>
        </p:nvSpPr>
        <p:spPr>
          <a:xfrm>
            <a:off x="7400211" y="2944178"/>
            <a:ext cx="1596390" cy="175974"/>
          </a:xfrm>
          <a:prstGeom prst="rect">
            <a:avLst/>
          </a:prstGeom>
          <a:noFill/>
          <a:ln/>
        </p:spPr>
        <p:txBody>
          <a:bodyPr wrap="none" lIns="0" tIns="0" rIns="0" bIns="0" rtlCol="0" anchor="t"/>
          <a:lstStyle/>
          <a:p>
            <a:pPr algn="l" indent="0" marL="0">
              <a:lnSpc>
                <a:spcPts val="1350"/>
              </a:lnSpc>
              <a:buNone/>
            </a:pPr>
            <a:r>
              <a:rPr lang="en-US" sz="1100" dirty="0">
                <a:solidFill>
                  <a:srgbClr val="CAD6DE"/>
                </a:solidFill>
                <a:latin typeface="Unbounded" pitchFamily="34" charset="0"/>
                <a:ea typeface="Unbounded" pitchFamily="34" charset="-122"/>
                <a:cs typeface="Unbounded" pitchFamily="34" charset="-120"/>
              </a:rPr>
              <a:t>Recommendations</a:t>
            </a:r>
            <a:endParaRPr lang="en-US" sz="1100" dirty="0"/>
          </a:p>
        </p:txBody>
      </p:sp>
      <p:sp>
        <p:nvSpPr>
          <p:cNvPr id="16" name="Text 11"/>
          <p:cNvSpPr/>
          <p:nvPr/>
        </p:nvSpPr>
        <p:spPr>
          <a:xfrm>
            <a:off x="7400211" y="3191947"/>
            <a:ext cx="6691670" cy="382905"/>
          </a:xfrm>
          <a:prstGeom prst="rect">
            <a:avLst/>
          </a:prstGeom>
          <a:noFill/>
          <a:ln/>
        </p:spPr>
        <p:txBody>
          <a:bodyPr wrap="square" lIns="0" tIns="0" rIns="0" bIns="0" rtlCol="0" anchor="t"/>
          <a:lstStyle/>
          <a:p>
            <a:pPr marL="342900" indent="-342900">
              <a:lnSpc>
                <a:spcPts val="1500"/>
              </a:lnSpc>
              <a:buSzPct val="100000"/>
              <a:buChar char="•"/>
            </a:pPr>
            <a:r>
              <a:rPr lang="en-US" sz="900" b="1" dirty="0">
                <a:solidFill>
                  <a:srgbClr val="CAD6DE"/>
                </a:solidFill>
                <a:latin typeface="Cabin" pitchFamily="34" charset="0"/>
                <a:ea typeface="Cabin" pitchFamily="34" charset="-122"/>
                <a:cs typeface="Cabin" pitchFamily="34" charset="-120"/>
              </a:rPr>
              <a:t>Optimize Pricing Strategy:</a:t>
            </a:r>
            <a:pPr indent="0" marL="0">
              <a:lnSpc>
                <a:spcPts val="1500"/>
              </a:lnSpc>
              <a:buNone/>
            </a:pPr>
            <a:r>
              <a:rPr lang="en-US" sz="900" dirty="0">
                <a:solidFill>
                  <a:srgbClr val="CAD6DE"/>
                </a:solidFill>
                <a:latin typeface="Cabin" pitchFamily="34" charset="0"/>
                <a:ea typeface="Cabin" pitchFamily="34" charset="-122"/>
                <a:cs typeface="Cabin" pitchFamily="34" charset="-120"/>
              </a:rPr>
              <a:t> For products with low profit margins, consider adjusting costs (e.g., sourcing cheaper materials) or increasing prices if market conditions allow.</a:t>
            </a:r>
            <a:endParaRPr lang="en-US" sz="900" dirty="0"/>
          </a:p>
        </p:txBody>
      </p:sp>
      <p:sp>
        <p:nvSpPr>
          <p:cNvPr id="17" name="Text 12"/>
          <p:cNvSpPr/>
          <p:nvPr/>
        </p:nvSpPr>
        <p:spPr>
          <a:xfrm>
            <a:off x="418862" y="3850005"/>
            <a:ext cx="13792676" cy="382905"/>
          </a:xfrm>
          <a:prstGeom prst="rect">
            <a:avLst/>
          </a:prstGeom>
          <a:noFill/>
          <a:ln/>
        </p:spPr>
        <p:txBody>
          <a:bodyPr wrap="square" lIns="0" tIns="0" rIns="0" bIns="0" rtlCol="0" anchor="t"/>
          <a:lstStyle/>
          <a:p>
            <a:pPr indent="0" marL="0">
              <a:lnSpc>
                <a:spcPts val="1500"/>
              </a:lnSpc>
              <a:buNone/>
            </a:pPr>
            <a:r>
              <a:rPr lang="en-US" sz="900" dirty="0">
                <a:solidFill>
                  <a:srgbClr val="CAD6DE"/>
                </a:solidFill>
                <a:latin typeface="Cabin" pitchFamily="34" charset="0"/>
                <a:ea typeface="Cabin" pitchFamily="34" charset="-122"/>
                <a:cs typeface="Cabin" pitchFamily="34" charset="-120"/>
              </a:rPr>
              <a:t>Use Pivot Table 3 to create a Pie Chart that illustrates the profit margin percentages for each product. The pie chart reveals which products contribute the most to profitability. For products with low profit margins, consider adjusting costs or increasing prices if market conditions allow.</a:t>
            </a:r>
            <a:endParaRPr lang="en-US" sz="900" dirty="0"/>
          </a:p>
        </p:txBody>
      </p:sp>
      <p:pic>
        <p:nvPicPr>
          <p:cNvPr id="18" name="Image 3" descr="preencoded.png">    </p:cNvPr>
          <p:cNvPicPr>
            <a:picLocks noChangeAspect="1"/>
          </p:cNvPicPr>
          <p:nvPr/>
        </p:nvPicPr>
        <p:blipFill>
          <a:blip r:embed="rId4"/>
          <a:stretch>
            <a:fillRect/>
          </a:stretch>
        </p:blipFill>
        <p:spPr>
          <a:xfrm>
            <a:off x="418862" y="4367451"/>
            <a:ext cx="6896338" cy="422469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439341" y="345162"/>
            <a:ext cx="7278291" cy="369213"/>
          </a:xfrm>
          <a:prstGeom prst="rect">
            <a:avLst/>
          </a:prstGeom>
          <a:noFill/>
          <a:ln/>
        </p:spPr>
        <p:txBody>
          <a:bodyPr wrap="none" lIns="0" tIns="0" rIns="0" bIns="0" rtlCol="0" anchor="t"/>
          <a:lstStyle/>
          <a:p>
            <a:pPr indent="0" marL="0">
              <a:lnSpc>
                <a:spcPts val="2900"/>
              </a:lnSpc>
              <a:buNone/>
            </a:pPr>
            <a:r>
              <a:rPr lang="en-US" sz="2300" dirty="0">
                <a:solidFill>
                  <a:srgbClr val="FFFFFF"/>
                </a:solidFill>
                <a:latin typeface="Unbounded" pitchFamily="34" charset="0"/>
                <a:ea typeface="Unbounded" pitchFamily="34" charset="-122"/>
                <a:cs typeface="Unbounded" pitchFamily="34" charset="-120"/>
              </a:rPr>
              <a:t>Visualizing Revenue by Product Over Time</a:t>
            </a:r>
            <a:endParaRPr lang="en-US" sz="2300" dirty="0"/>
          </a:p>
        </p:txBody>
      </p:sp>
      <p:sp>
        <p:nvSpPr>
          <p:cNvPr id="3" name="Shape 1"/>
          <p:cNvSpPr/>
          <p:nvPr/>
        </p:nvSpPr>
        <p:spPr>
          <a:xfrm>
            <a:off x="439341" y="965359"/>
            <a:ext cx="2291834" cy="912257"/>
          </a:xfrm>
          <a:prstGeom prst="roundRect">
            <a:avLst>
              <a:gd name="adj" fmla="val 2064"/>
            </a:avLst>
          </a:prstGeom>
          <a:solidFill>
            <a:srgbClr val="304755"/>
          </a:solidFill>
          <a:ln/>
        </p:spPr>
      </p:sp>
      <p:sp>
        <p:nvSpPr>
          <p:cNvPr id="4" name="Text 2"/>
          <p:cNvSpPr/>
          <p:nvPr/>
        </p:nvSpPr>
        <p:spPr>
          <a:xfrm>
            <a:off x="564833" y="1295995"/>
            <a:ext cx="73938" cy="250984"/>
          </a:xfrm>
          <a:prstGeom prst="rect">
            <a:avLst/>
          </a:prstGeom>
          <a:noFill/>
          <a:ln/>
        </p:spPr>
        <p:txBody>
          <a:bodyPr wrap="none" lIns="0" tIns="0" rIns="0" bIns="0" rtlCol="0" anchor="t"/>
          <a:lstStyle/>
          <a:p>
            <a:pPr algn="ctr" indent="0" marL="0">
              <a:lnSpc>
                <a:spcPts val="1950"/>
              </a:lnSpc>
              <a:buNone/>
            </a:pPr>
            <a:r>
              <a:rPr lang="en-US" sz="1200" dirty="0">
                <a:solidFill>
                  <a:srgbClr val="CAD6DE"/>
                </a:solidFill>
                <a:latin typeface="Unbounded" pitchFamily="34" charset="0"/>
                <a:ea typeface="Unbounded" pitchFamily="34" charset="-122"/>
                <a:cs typeface="Unbounded" pitchFamily="34" charset="-120"/>
              </a:rPr>
              <a:t>1</a:t>
            </a:r>
            <a:endParaRPr lang="en-US" sz="1200" dirty="0"/>
          </a:p>
        </p:txBody>
      </p:sp>
      <p:sp>
        <p:nvSpPr>
          <p:cNvPr id="5" name="Text 3"/>
          <p:cNvSpPr/>
          <p:nvPr/>
        </p:nvSpPr>
        <p:spPr>
          <a:xfrm>
            <a:off x="2856667" y="1090851"/>
            <a:ext cx="1646039" cy="184547"/>
          </a:xfrm>
          <a:prstGeom prst="rect">
            <a:avLst/>
          </a:prstGeom>
          <a:noFill/>
          <a:ln/>
        </p:spPr>
        <p:txBody>
          <a:bodyPr wrap="none" lIns="0" tIns="0" rIns="0" bIns="0" rtlCol="0" anchor="t"/>
          <a:lstStyle/>
          <a:p>
            <a:pPr algn="l" indent="0" marL="0">
              <a:lnSpc>
                <a:spcPts val="1450"/>
              </a:lnSpc>
              <a:buNone/>
            </a:pPr>
            <a:r>
              <a:rPr lang="en-US" sz="1150" dirty="0">
                <a:solidFill>
                  <a:srgbClr val="CAD6DE"/>
                </a:solidFill>
                <a:latin typeface="Unbounded" pitchFamily="34" charset="0"/>
                <a:ea typeface="Unbounded" pitchFamily="34" charset="-122"/>
                <a:cs typeface="Unbounded" pitchFamily="34" charset="-120"/>
              </a:rPr>
              <a:t>Stacked Bar Chart</a:t>
            </a:r>
            <a:endParaRPr lang="en-US" sz="1150" dirty="0"/>
          </a:p>
        </p:txBody>
      </p:sp>
      <p:sp>
        <p:nvSpPr>
          <p:cNvPr id="6" name="Text 4"/>
          <p:cNvSpPr/>
          <p:nvPr/>
        </p:nvSpPr>
        <p:spPr>
          <a:xfrm>
            <a:off x="2856667" y="1350645"/>
            <a:ext cx="11208901" cy="401479"/>
          </a:xfrm>
          <a:prstGeom prst="rect">
            <a:avLst/>
          </a:prstGeom>
          <a:noFill/>
          <a:ln/>
        </p:spPr>
        <p:txBody>
          <a:bodyPr wrap="square" lIns="0" tIns="0" rIns="0" bIns="0" rtlCol="0" anchor="t"/>
          <a:lstStyle/>
          <a:p>
            <a:pPr algn="l" indent="0" marL="0">
              <a:lnSpc>
                <a:spcPts val="1550"/>
              </a:lnSpc>
              <a:buNone/>
            </a:pPr>
            <a:r>
              <a:rPr lang="en-US" sz="950" dirty="0">
                <a:solidFill>
                  <a:srgbClr val="CAD6DE"/>
                </a:solidFill>
                <a:latin typeface="Cabin" pitchFamily="34" charset="0"/>
                <a:ea typeface="Cabin" pitchFamily="34" charset="-122"/>
                <a:cs typeface="Cabin" pitchFamily="34" charset="-120"/>
              </a:rPr>
              <a:t> This stacked bar chart tracks how revenue for each product changes over time, helping identify seasonal trends, growth patterns, or declining performance. If certain products show spikes during specific months, plan targeted campaigns around those periods.</a:t>
            </a:r>
            <a:endParaRPr lang="en-US" sz="950" dirty="0"/>
          </a:p>
        </p:txBody>
      </p:sp>
      <p:sp>
        <p:nvSpPr>
          <p:cNvPr id="7" name="Shape 5"/>
          <p:cNvSpPr/>
          <p:nvPr/>
        </p:nvSpPr>
        <p:spPr>
          <a:xfrm>
            <a:off x="2793921" y="1873806"/>
            <a:ext cx="11334393" cy="7620"/>
          </a:xfrm>
          <a:prstGeom prst="roundRect">
            <a:avLst>
              <a:gd name="adj" fmla="val 247109"/>
            </a:avLst>
          </a:prstGeom>
          <a:solidFill>
            <a:srgbClr val="49606E"/>
          </a:solidFill>
          <a:ln/>
        </p:spPr>
      </p:sp>
      <p:sp>
        <p:nvSpPr>
          <p:cNvPr id="8" name="Shape 6"/>
          <p:cNvSpPr/>
          <p:nvPr/>
        </p:nvSpPr>
        <p:spPr>
          <a:xfrm>
            <a:off x="439341" y="1940362"/>
            <a:ext cx="4583787" cy="711518"/>
          </a:xfrm>
          <a:prstGeom prst="roundRect">
            <a:avLst>
              <a:gd name="adj" fmla="val 2646"/>
            </a:avLst>
          </a:prstGeom>
          <a:solidFill>
            <a:srgbClr val="304755"/>
          </a:solidFill>
          <a:ln/>
        </p:spPr>
      </p:sp>
      <p:sp>
        <p:nvSpPr>
          <p:cNvPr id="9" name="Text 7"/>
          <p:cNvSpPr/>
          <p:nvPr/>
        </p:nvSpPr>
        <p:spPr>
          <a:xfrm>
            <a:off x="564833" y="2170628"/>
            <a:ext cx="123825" cy="250984"/>
          </a:xfrm>
          <a:prstGeom prst="rect">
            <a:avLst/>
          </a:prstGeom>
          <a:noFill/>
          <a:ln/>
        </p:spPr>
        <p:txBody>
          <a:bodyPr wrap="none" lIns="0" tIns="0" rIns="0" bIns="0" rtlCol="0" anchor="t"/>
          <a:lstStyle/>
          <a:p>
            <a:pPr algn="ctr" indent="0" marL="0">
              <a:lnSpc>
                <a:spcPts val="1950"/>
              </a:lnSpc>
              <a:buNone/>
            </a:pPr>
            <a:r>
              <a:rPr lang="en-US" sz="1200" dirty="0">
                <a:solidFill>
                  <a:srgbClr val="CAD6DE"/>
                </a:solidFill>
                <a:latin typeface="Unbounded" pitchFamily="34" charset="0"/>
                <a:ea typeface="Unbounded" pitchFamily="34" charset="-122"/>
                <a:cs typeface="Unbounded" pitchFamily="34" charset="-120"/>
              </a:rPr>
              <a:t>2</a:t>
            </a:r>
            <a:endParaRPr lang="en-US" sz="1200" dirty="0"/>
          </a:p>
        </p:txBody>
      </p:sp>
      <p:sp>
        <p:nvSpPr>
          <p:cNvPr id="10" name="Text 8"/>
          <p:cNvSpPr/>
          <p:nvPr/>
        </p:nvSpPr>
        <p:spPr>
          <a:xfrm>
            <a:off x="5148620" y="2065853"/>
            <a:ext cx="1476732" cy="184547"/>
          </a:xfrm>
          <a:prstGeom prst="rect">
            <a:avLst/>
          </a:prstGeom>
          <a:noFill/>
          <a:ln/>
        </p:spPr>
        <p:txBody>
          <a:bodyPr wrap="none" lIns="0" tIns="0" rIns="0" bIns="0" rtlCol="0" anchor="t"/>
          <a:lstStyle/>
          <a:p>
            <a:pPr algn="l" indent="0" marL="0">
              <a:lnSpc>
                <a:spcPts val="1450"/>
              </a:lnSpc>
              <a:buNone/>
            </a:pPr>
            <a:r>
              <a:rPr lang="en-US" sz="1150" dirty="0">
                <a:solidFill>
                  <a:srgbClr val="CAD6DE"/>
                </a:solidFill>
                <a:latin typeface="Unbounded" pitchFamily="34" charset="0"/>
                <a:ea typeface="Unbounded" pitchFamily="34" charset="-122"/>
                <a:cs typeface="Unbounded" pitchFamily="34" charset="-120"/>
              </a:rPr>
              <a:t>Insights</a:t>
            </a:r>
            <a:endParaRPr lang="en-US" sz="1150" dirty="0"/>
          </a:p>
        </p:txBody>
      </p:sp>
      <p:sp>
        <p:nvSpPr>
          <p:cNvPr id="11" name="Text 9"/>
          <p:cNvSpPr/>
          <p:nvPr/>
        </p:nvSpPr>
        <p:spPr>
          <a:xfrm>
            <a:off x="5148620" y="2325648"/>
            <a:ext cx="8295799" cy="200739"/>
          </a:xfrm>
          <a:prstGeom prst="rect">
            <a:avLst/>
          </a:prstGeom>
          <a:noFill/>
          <a:ln/>
        </p:spPr>
        <p:txBody>
          <a:bodyPr wrap="none" lIns="0" tIns="0" rIns="0" bIns="0" rtlCol="0" anchor="t"/>
          <a:lstStyle/>
          <a:p>
            <a:pPr marL="342900" indent="-342900">
              <a:lnSpc>
                <a:spcPts val="1550"/>
              </a:lnSpc>
              <a:buSzPct val="100000"/>
              <a:buChar char="•"/>
            </a:pPr>
            <a:r>
              <a:rPr lang="en-US" sz="950" dirty="0">
                <a:solidFill>
                  <a:srgbClr val="CAD6DE"/>
                </a:solidFill>
                <a:latin typeface="Cabin" pitchFamily="34" charset="0"/>
                <a:ea typeface="Cabin" pitchFamily="34" charset="-122"/>
                <a:cs typeface="Cabin" pitchFamily="34" charset="-120"/>
              </a:rPr>
              <a:t>This stacked bar chart tracks how revenue for each product changes over time, helping identify seasonal trends, growth patterns, or declining performance.</a:t>
            </a:r>
            <a:endParaRPr lang="en-US" sz="950" dirty="0"/>
          </a:p>
        </p:txBody>
      </p:sp>
      <p:sp>
        <p:nvSpPr>
          <p:cNvPr id="12" name="Shape 10"/>
          <p:cNvSpPr/>
          <p:nvPr/>
        </p:nvSpPr>
        <p:spPr>
          <a:xfrm>
            <a:off x="5085874" y="2648069"/>
            <a:ext cx="9042440" cy="7620"/>
          </a:xfrm>
          <a:prstGeom prst="roundRect">
            <a:avLst>
              <a:gd name="adj" fmla="val 247109"/>
            </a:avLst>
          </a:prstGeom>
          <a:solidFill>
            <a:srgbClr val="49606E"/>
          </a:solidFill>
          <a:ln/>
        </p:spPr>
      </p:sp>
      <p:sp>
        <p:nvSpPr>
          <p:cNvPr id="13" name="Shape 11"/>
          <p:cNvSpPr/>
          <p:nvPr/>
        </p:nvSpPr>
        <p:spPr>
          <a:xfrm>
            <a:off x="439341" y="2714625"/>
            <a:ext cx="6875859" cy="1803083"/>
          </a:xfrm>
          <a:prstGeom prst="roundRect">
            <a:avLst>
              <a:gd name="adj" fmla="val 1044"/>
            </a:avLst>
          </a:prstGeom>
          <a:solidFill>
            <a:srgbClr val="304755"/>
          </a:solidFill>
          <a:ln/>
        </p:spPr>
      </p:sp>
      <p:sp>
        <p:nvSpPr>
          <p:cNvPr id="14" name="Text 12"/>
          <p:cNvSpPr/>
          <p:nvPr/>
        </p:nvSpPr>
        <p:spPr>
          <a:xfrm>
            <a:off x="564833" y="3490674"/>
            <a:ext cx="126087" cy="250984"/>
          </a:xfrm>
          <a:prstGeom prst="rect">
            <a:avLst/>
          </a:prstGeom>
          <a:noFill/>
          <a:ln/>
        </p:spPr>
        <p:txBody>
          <a:bodyPr wrap="none" lIns="0" tIns="0" rIns="0" bIns="0" rtlCol="0" anchor="t"/>
          <a:lstStyle/>
          <a:p>
            <a:pPr algn="ctr" indent="0" marL="0">
              <a:lnSpc>
                <a:spcPts val="1950"/>
              </a:lnSpc>
              <a:buNone/>
            </a:pPr>
            <a:r>
              <a:rPr lang="en-US" sz="1200" dirty="0">
                <a:solidFill>
                  <a:srgbClr val="CAD6DE"/>
                </a:solidFill>
                <a:latin typeface="Unbounded" pitchFamily="34" charset="0"/>
                <a:ea typeface="Unbounded" pitchFamily="34" charset="-122"/>
                <a:cs typeface="Unbounded" pitchFamily="34" charset="-120"/>
              </a:rPr>
              <a:t>3</a:t>
            </a:r>
            <a:endParaRPr lang="en-US" sz="1200" dirty="0"/>
          </a:p>
        </p:txBody>
      </p:sp>
      <p:sp>
        <p:nvSpPr>
          <p:cNvPr id="15" name="Text 13"/>
          <p:cNvSpPr/>
          <p:nvPr/>
        </p:nvSpPr>
        <p:spPr>
          <a:xfrm>
            <a:off x="7440692" y="2840117"/>
            <a:ext cx="1674733" cy="184547"/>
          </a:xfrm>
          <a:prstGeom prst="rect">
            <a:avLst/>
          </a:prstGeom>
          <a:noFill/>
          <a:ln/>
        </p:spPr>
        <p:txBody>
          <a:bodyPr wrap="none" lIns="0" tIns="0" rIns="0" bIns="0" rtlCol="0" anchor="t"/>
          <a:lstStyle/>
          <a:p>
            <a:pPr algn="l" indent="0" marL="0">
              <a:lnSpc>
                <a:spcPts val="1450"/>
              </a:lnSpc>
              <a:buNone/>
            </a:pPr>
            <a:r>
              <a:rPr lang="en-US" sz="1150" dirty="0">
                <a:solidFill>
                  <a:srgbClr val="CAD6DE"/>
                </a:solidFill>
                <a:latin typeface="Unbounded" pitchFamily="34" charset="0"/>
                <a:ea typeface="Unbounded" pitchFamily="34" charset="-122"/>
                <a:cs typeface="Unbounded" pitchFamily="34" charset="-120"/>
              </a:rPr>
              <a:t>Recommendations</a:t>
            </a:r>
            <a:endParaRPr lang="en-US" sz="1150" dirty="0"/>
          </a:p>
        </p:txBody>
      </p:sp>
      <p:sp>
        <p:nvSpPr>
          <p:cNvPr id="16" name="Text 14"/>
          <p:cNvSpPr/>
          <p:nvPr/>
        </p:nvSpPr>
        <p:spPr>
          <a:xfrm>
            <a:off x="7440692" y="3099911"/>
            <a:ext cx="6624876" cy="401479"/>
          </a:xfrm>
          <a:prstGeom prst="rect">
            <a:avLst/>
          </a:prstGeom>
          <a:noFill/>
          <a:ln/>
        </p:spPr>
        <p:txBody>
          <a:bodyPr wrap="square" lIns="0" tIns="0" rIns="0" bIns="0" rtlCol="0" anchor="t"/>
          <a:lstStyle/>
          <a:p>
            <a:pPr marL="342900" indent="-342900">
              <a:lnSpc>
                <a:spcPts val="1550"/>
              </a:lnSpc>
              <a:buSzPct val="100000"/>
              <a:buChar char="•"/>
            </a:pPr>
            <a:r>
              <a:rPr lang="en-US" sz="950" b="1" dirty="0">
                <a:solidFill>
                  <a:srgbClr val="CAD6DE"/>
                </a:solidFill>
                <a:latin typeface="Cabin" pitchFamily="34" charset="0"/>
                <a:ea typeface="Cabin" pitchFamily="34" charset="-122"/>
                <a:cs typeface="Cabin" pitchFamily="34" charset="-120"/>
              </a:rPr>
              <a:t>Leverage Seasonal Trends:</a:t>
            </a:r>
            <a:pPr indent="0" marL="0">
              <a:lnSpc>
                <a:spcPts val="1550"/>
              </a:lnSpc>
              <a:buNone/>
            </a:pPr>
            <a:r>
              <a:rPr lang="en-US" sz="950" dirty="0">
                <a:solidFill>
                  <a:srgbClr val="CAD6DE"/>
                </a:solidFill>
                <a:latin typeface="Cabin" pitchFamily="34" charset="0"/>
                <a:ea typeface="Cabin" pitchFamily="34" charset="-122"/>
                <a:cs typeface="Cabin" pitchFamily="34" charset="-120"/>
              </a:rPr>
              <a:t> If certain products show spikes during specific months, plan targeted campaigns around those periods.</a:t>
            </a:r>
            <a:endParaRPr lang="en-US" sz="950" dirty="0"/>
          </a:p>
        </p:txBody>
      </p:sp>
      <p:sp>
        <p:nvSpPr>
          <p:cNvPr id="17" name="Text 15"/>
          <p:cNvSpPr/>
          <p:nvPr/>
        </p:nvSpPr>
        <p:spPr>
          <a:xfrm>
            <a:off x="7440692" y="3545324"/>
            <a:ext cx="6624876" cy="401479"/>
          </a:xfrm>
          <a:prstGeom prst="rect">
            <a:avLst/>
          </a:prstGeom>
          <a:noFill/>
          <a:ln/>
        </p:spPr>
        <p:txBody>
          <a:bodyPr wrap="square" lIns="0" tIns="0" rIns="0" bIns="0" rtlCol="0" anchor="t"/>
          <a:lstStyle/>
          <a:p>
            <a:pPr marL="342900" indent="-342900">
              <a:lnSpc>
                <a:spcPts val="1550"/>
              </a:lnSpc>
              <a:buSzPct val="100000"/>
              <a:buChar char="•"/>
            </a:pPr>
            <a:r>
              <a:rPr lang="en-US" sz="950" b="1" dirty="0">
                <a:solidFill>
                  <a:srgbClr val="CAD6DE"/>
                </a:solidFill>
                <a:latin typeface="Cabin" pitchFamily="34" charset="0"/>
                <a:ea typeface="Cabin" pitchFamily="34" charset="-122"/>
                <a:cs typeface="Cabin" pitchFamily="34" charset="-120"/>
              </a:rPr>
              <a:t>Address Declining Products:</a:t>
            </a:r>
            <a:pPr indent="0" marL="0">
              <a:lnSpc>
                <a:spcPts val="1550"/>
              </a:lnSpc>
              <a:buNone/>
            </a:pPr>
            <a:r>
              <a:rPr lang="en-US" sz="950" dirty="0">
                <a:solidFill>
                  <a:srgbClr val="CAD6DE"/>
                </a:solidFill>
                <a:latin typeface="Cabin" pitchFamily="34" charset="0"/>
                <a:ea typeface="Cabin" pitchFamily="34" charset="-122"/>
                <a:cs typeface="Cabin" pitchFamily="34" charset="-120"/>
              </a:rPr>
              <a:t> Investigate products with declining revenue trends. Are they losing relevance? Should they be updated or replaced?</a:t>
            </a:r>
            <a:endParaRPr lang="en-US" sz="950" dirty="0"/>
          </a:p>
        </p:txBody>
      </p:sp>
      <p:sp>
        <p:nvSpPr>
          <p:cNvPr id="18" name="Text 16"/>
          <p:cNvSpPr/>
          <p:nvPr/>
        </p:nvSpPr>
        <p:spPr>
          <a:xfrm>
            <a:off x="7440692" y="3990737"/>
            <a:ext cx="6624876" cy="401479"/>
          </a:xfrm>
          <a:prstGeom prst="rect">
            <a:avLst/>
          </a:prstGeom>
          <a:noFill/>
          <a:ln/>
        </p:spPr>
        <p:txBody>
          <a:bodyPr wrap="square" lIns="0" tIns="0" rIns="0" bIns="0" rtlCol="0" anchor="t"/>
          <a:lstStyle/>
          <a:p>
            <a:pPr marL="342900" indent="-342900">
              <a:lnSpc>
                <a:spcPts val="1550"/>
              </a:lnSpc>
              <a:buSzPct val="100000"/>
              <a:buChar char="•"/>
            </a:pPr>
            <a:r>
              <a:rPr lang="en-US" sz="950" b="1" dirty="0">
                <a:solidFill>
                  <a:srgbClr val="CAD6DE"/>
                </a:solidFill>
                <a:latin typeface="Cabin" pitchFamily="34" charset="0"/>
                <a:ea typeface="Cabin" pitchFamily="34" charset="-122"/>
                <a:cs typeface="Cabin" pitchFamily="34" charset="-120"/>
              </a:rPr>
              <a:t>Long-Term Growth Strategy:</a:t>
            </a:r>
            <a:pPr indent="0" marL="0">
              <a:lnSpc>
                <a:spcPts val="1550"/>
              </a:lnSpc>
              <a:buNone/>
            </a:pPr>
            <a:r>
              <a:rPr lang="en-US" sz="950" dirty="0">
                <a:solidFill>
                  <a:srgbClr val="CAD6DE"/>
                </a:solidFill>
                <a:latin typeface="Cabin" pitchFamily="34" charset="0"/>
                <a:ea typeface="Cabin" pitchFamily="34" charset="-122"/>
                <a:cs typeface="Cabin" pitchFamily="34" charset="-120"/>
              </a:rPr>
              <a:t> Focus on products showing consistent upward trends and allocate additional resources to scale their success.</a:t>
            </a:r>
            <a:endParaRPr lang="en-US" sz="950" dirty="0"/>
          </a:p>
        </p:txBody>
      </p:sp>
      <p:sp>
        <p:nvSpPr>
          <p:cNvPr id="19" name="Text 17"/>
          <p:cNvSpPr/>
          <p:nvPr/>
        </p:nvSpPr>
        <p:spPr>
          <a:xfrm>
            <a:off x="439341" y="4658916"/>
            <a:ext cx="13751719" cy="200739"/>
          </a:xfrm>
          <a:prstGeom prst="rect">
            <a:avLst/>
          </a:prstGeom>
          <a:noFill/>
          <a:ln/>
        </p:spPr>
        <p:txBody>
          <a:bodyPr wrap="none" lIns="0" tIns="0" rIns="0" bIns="0" rtlCol="0" anchor="t"/>
          <a:lstStyle/>
          <a:p>
            <a:pPr indent="0" marL="0">
              <a:lnSpc>
                <a:spcPts val="1550"/>
              </a:lnSpc>
              <a:buNone/>
            </a:pPr>
            <a:endParaRPr lang="en-US" sz="950" dirty="0"/>
          </a:p>
        </p:txBody>
      </p:sp>
      <p:pic>
        <p:nvPicPr>
          <p:cNvPr id="20" name="Image 0" descr="preencoded.png">    </p:cNvPr>
          <p:cNvPicPr>
            <a:picLocks noChangeAspect="1"/>
          </p:cNvPicPr>
          <p:nvPr/>
        </p:nvPicPr>
        <p:blipFill>
          <a:blip r:embed="rId1"/>
          <a:stretch>
            <a:fillRect/>
          </a:stretch>
        </p:blipFill>
        <p:spPr>
          <a:xfrm>
            <a:off x="439341" y="5000863"/>
            <a:ext cx="5684520" cy="340614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8</Slides>
  <Notes>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8</vt:i4>
      </vt:variant>
    </vt:vector>
  </HeadingPairs>
  <TitlesOfParts>
    <vt:vector size="11" baseType="lpstr">
      <vt:lpstr>Arial</vt:lpstr>
      <vt:lpstr>Calibri</vt:lpstr>
      <vt:lpstr>Office Theme</vt:lpstr>
      <vt:lpstr>Slide 1</vt:lpstr>
      <vt:lpstr>Slide 2</vt:lpstr>
      <vt:lpstr>Slide 3</vt:lpstr>
      <vt:lpstr>Slide 4</vt:lpstr>
      <vt:lpstr>Slide 5</vt:lpstr>
      <vt:lpstr>Slide 6</vt:lpstr>
      <vt:lpstr>Slide 7</vt:lpstr>
      <vt:lpstr>Slide 8</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2025-02-10T19:17:56Z</dcterms:created>
  <dcterms:modified xsi:type="dcterms:W3CDTF">2025-02-10T19:17:56Z</dcterms:modified>
</cp:coreProperties>
</file>